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9"/>
  </p:handoutMasterIdLst>
  <p:sldIdLst>
    <p:sldId id="259" r:id="rId3"/>
    <p:sldId id="278" r:id="rId4"/>
    <p:sldId id="316" r:id="rId5"/>
    <p:sldId id="308" r:id="rId7"/>
    <p:sldId id="315" r:id="rId8"/>
    <p:sldId id="309" r:id="rId9"/>
    <p:sldId id="437" r:id="rId10"/>
    <p:sldId id="373" r:id="rId11"/>
    <p:sldId id="280" r:id="rId12"/>
    <p:sldId id="412" r:id="rId13"/>
    <p:sldId id="281" r:id="rId14"/>
    <p:sldId id="464" r:id="rId15"/>
    <p:sldId id="415" r:id="rId16"/>
    <p:sldId id="283" r:id="rId17"/>
    <p:sldId id="284" r:id="rId18"/>
    <p:sldId id="285" r:id="rId19"/>
    <p:sldId id="289" r:id="rId20"/>
    <p:sldId id="487" r:id="rId21"/>
    <p:sldId id="286" r:id="rId22"/>
    <p:sldId id="287" r:id="rId23"/>
    <p:sldId id="288" r:id="rId24"/>
    <p:sldId id="416" r:id="rId25"/>
    <p:sldId id="362" r:id="rId26"/>
    <p:sldId id="290" r:id="rId27"/>
    <p:sldId id="401" r:id="rId28"/>
    <p:sldId id="311" r:id="rId29"/>
    <p:sldId id="313" r:id="rId30"/>
    <p:sldId id="400" r:id="rId31"/>
    <p:sldId id="292" r:id="rId32"/>
    <p:sldId id="291" r:id="rId33"/>
    <p:sldId id="361" r:id="rId34"/>
    <p:sldId id="298" r:id="rId35"/>
    <p:sldId id="299" r:id="rId36"/>
    <p:sldId id="314" r:id="rId37"/>
    <p:sldId id="303"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3" Type="http://schemas.openxmlformats.org/officeDocument/2006/relationships/tags" Target="tags/tag2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11008E-6C31-4A2F-8263-A7463B51B2F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029AC2-6C26-4359-8922-7D445955D0C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1219200"/>
            <a:endParaRPr lang="zh-CN" altLang="en-US" sz="2400">
              <a:solidFill>
                <a:prstClr val="black"/>
              </a:solidFill>
            </a:endParaRPr>
          </a:p>
        </p:txBody>
      </p:sp>
      <p:sp>
        <p:nvSpPr>
          <p:cNvPr id="6" name="灯片编号占位符 5"/>
          <p:cNvSpPr>
            <a:spLocks noGrp="1"/>
          </p:cNvSpPr>
          <p:nvPr>
            <p:ph type="sldNum" sz="quarter" idx="12"/>
          </p:nvPr>
        </p:nvSpPr>
        <p:spPr/>
        <p:txBody>
          <a:bodyPr/>
          <a:lstStyle/>
          <a:p>
            <a:fld id="{BAEC3CBB-3DD3-44D7-A6CB-12C5A9732C69}"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686" y="1686"/>
            <a:ext cx="12234687" cy="68820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日期占位符 3"/>
          <p:cNvSpPr>
            <a:spLocks noGrp="1"/>
          </p:cNvSpPr>
          <p:nvPr>
            <p:ph type="dt" sz="half" idx="10"/>
          </p:nvPr>
        </p:nvSpPr>
        <p:spPr/>
        <p:txBody>
          <a:bodyPr/>
          <a:lstStyle>
            <a:lvl1pPr>
              <a:defRPr>
                <a:solidFill>
                  <a:schemeClr val="bg1"/>
                </a:solidFill>
              </a:defRPr>
            </a:lvl1pPr>
          </a:lstStyle>
          <a:p>
            <a:fld id="{9A7C601C-FD21-434A-A486-83A55A8B2E32}" type="datetimeFigureOut">
              <a:rPr lang="zh-CN" altLang="en-US" smtClean="0">
                <a:solidFill>
                  <a:prstClr val="white"/>
                </a:solidFill>
              </a:rPr>
            </a:fld>
            <a:endParaRPr lang="zh-CN" altLang="en-US">
              <a:solidFill>
                <a:prstClr val="white"/>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lvl1pPr>
              <a:defRPr sz="1800">
                <a:solidFill>
                  <a:schemeClr val="bg1"/>
                </a:solidFill>
              </a:defRPr>
            </a:lvl1pPr>
          </a:lstStyle>
          <a:p>
            <a:pPr defTabSz="1219200"/>
            <a:endParaRPr lang="zh-CN" altLang="en-US" dirty="0">
              <a:solidFill>
                <a:prstClr val="white"/>
              </a:solidFill>
            </a:endParaRPr>
          </a:p>
        </p:txBody>
      </p:sp>
      <p:sp>
        <p:nvSpPr>
          <p:cNvPr id="6" name="灯片编号占位符 5"/>
          <p:cNvSpPr>
            <a:spLocks noGrp="1"/>
          </p:cNvSpPr>
          <p:nvPr>
            <p:ph type="sldNum" sz="quarter" idx="12"/>
          </p:nvPr>
        </p:nvSpPr>
        <p:spPr/>
        <p:txBody>
          <a:bodyPr/>
          <a:lstStyle>
            <a:lvl1pPr>
              <a:defRPr>
                <a:solidFill>
                  <a:schemeClr val="bg1"/>
                </a:solidFill>
              </a:defRPr>
            </a:lvl1pPr>
          </a:lstStyle>
          <a:p>
            <a:fld id="{BAEC3CBB-3DD3-44D7-A6CB-12C5A9732C69}" type="slidenum">
              <a:rPr lang="zh-CN" altLang="en-US" smtClean="0">
                <a:solidFill>
                  <a:prstClr val="white"/>
                </a:solidFill>
              </a:rPr>
            </a:fld>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1219200"/>
            <a:endParaRPr lang="zh-CN" altLang="en-US" sz="2400">
              <a:solidFill>
                <a:prstClr val="black"/>
              </a:solidFill>
            </a:endParaRPr>
          </a:p>
        </p:txBody>
      </p:sp>
      <p:sp>
        <p:nvSpPr>
          <p:cNvPr id="6" name="灯片编号占位符 5"/>
          <p:cNvSpPr>
            <a:spLocks noGrp="1"/>
          </p:cNvSpPr>
          <p:nvPr>
            <p:ph type="sldNum" sz="quarter" idx="12"/>
          </p:nvPr>
        </p:nvSpPr>
        <p:spPr/>
        <p:txBody>
          <a:bodyPr/>
          <a:lstStyle/>
          <a:p>
            <a:fld id="{BAEC3CBB-3DD3-44D7-A6CB-12C5A9732C69}"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1219200"/>
            <a:endParaRPr lang="zh-CN" altLang="en-US" sz="2400">
              <a:solidFill>
                <a:prstClr val="black"/>
              </a:solidFill>
            </a:endParaRPr>
          </a:p>
        </p:txBody>
      </p:sp>
      <p:sp>
        <p:nvSpPr>
          <p:cNvPr id="6" name="灯片编号占位符 5"/>
          <p:cNvSpPr>
            <a:spLocks noGrp="1"/>
          </p:cNvSpPr>
          <p:nvPr>
            <p:ph type="sldNum" sz="quarter" idx="12"/>
          </p:nvPr>
        </p:nvSpPr>
        <p:spPr/>
        <p:txBody>
          <a:bodyPr/>
          <a:lstStyle/>
          <a:p>
            <a:fld id="{BAEC3CBB-3DD3-44D7-A6CB-12C5A9732C6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7B24ED-FDD1-4176-8767-C7541A407CCA}"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defTabSz="1219200"/>
            <a:endParaRPr lang="zh-CN" altLang="en-US" sz="2400">
              <a:solidFill>
                <a:prstClr val="black"/>
              </a:solidFill>
            </a:endParaRPr>
          </a:p>
        </p:txBody>
      </p:sp>
      <p:sp>
        <p:nvSpPr>
          <p:cNvPr id="4" name="灯片编号占位符 3"/>
          <p:cNvSpPr>
            <a:spLocks noGrp="1"/>
          </p:cNvSpPr>
          <p:nvPr>
            <p:ph type="sldNum" sz="quarter" idx="12"/>
          </p:nvPr>
        </p:nvSpPr>
        <p:spPr/>
        <p:txBody>
          <a:bodyPr/>
          <a:lstStyle/>
          <a:p>
            <a:fld id="{01682A4B-FA41-4C9E-ABAC-6B5EE9B6D1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200"/>
            <a:fld id="{9A7C601C-FD21-434A-A486-83A55A8B2E32}"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200"/>
            <a:fld id="{BAEC3CBB-3DD3-44D7-A6CB-12C5A9732C69}"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35.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3.xml"/><Relationship Id="rId4" Type="http://schemas.openxmlformats.org/officeDocument/2006/relationships/image" Target="../media/image6.png"/><Relationship Id="rId3" Type="http://schemas.openxmlformats.org/officeDocument/2006/relationships/tags" Target="../tags/tag2.xml"/><Relationship Id="rId2" Type="http://schemas.openxmlformats.org/officeDocument/2006/relationships/image" Target="../media/image5.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2  _1"/>
          <p:cNvSpPr>
            <a:spLocks noChangeArrowheads="1"/>
          </p:cNvSpPr>
          <p:nvPr/>
        </p:nvSpPr>
        <p:spPr bwMode="auto">
          <a:xfrm>
            <a:off x="1348740" y="1370330"/>
            <a:ext cx="9494520" cy="4119245"/>
          </a:xfrm>
          <a:prstGeom prst="roundRect">
            <a:avLst>
              <a:gd name="adj" fmla="val 8963"/>
            </a:avLst>
          </a:prstGeom>
          <a:solidFill>
            <a:schemeClr val="tx1">
              <a:lumMod val="75000"/>
              <a:lumOff val="25000"/>
            </a:schemeClr>
          </a:solidFill>
          <a:ln w="25400" cap="flat" cmpd="sng" algn="ctr">
            <a:noFill/>
            <a:prstDash val="solid"/>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14:hiddenLine>
            </a:ext>
          </a:extLst>
        </p:spPr>
        <p:txBody>
          <a:bodyPr rtlCol="0" anchor="ctr"/>
          <a:p>
            <a:pPr algn="ctr">
              <a:defRPr/>
            </a:pPr>
            <a:endParaRPr lang="zh-CN" altLang="zh-CN" sz="1350" kern="0">
              <a:solidFill>
                <a:prstClr val="white"/>
              </a:solidFill>
              <a:ea typeface="微软雅黑" panose="020B0503020204020204" pitchFamily="34" charset="-122"/>
              <a:sym typeface="宋体" panose="02010600030101010101" pitchFamily="2" charset="-122"/>
            </a:endParaRPr>
          </a:p>
        </p:txBody>
      </p:sp>
      <p:sp>
        <p:nvSpPr>
          <p:cNvPr id="7" name="文本框 6"/>
          <p:cNvSpPr txBox="1"/>
          <p:nvPr/>
        </p:nvSpPr>
        <p:spPr>
          <a:xfrm>
            <a:off x="2447925" y="1941830"/>
            <a:ext cx="7049770" cy="1198880"/>
          </a:xfrm>
          <a:prstGeom prst="rect">
            <a:avLst/>
          </a:prstGeom>
          <a:noFill/>
        </p:spPr>
        <p:txBody>
          <a:bodyPr wrap="square" rtlCol="0">
            <a:spAutoFit/>
          </a:bodyPr>
          <a:p>
            <a:pPr algn="ctr"/>
            <a:r>
              <a:rPr lang="zh-CN" altLang="en-US"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Intelligent Cloud Classroom Management System</a:t>
            </a:r>
            <a:r>
              <a:rPr lang="en-US" altLang="zh-CN"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V5.0</a:t>
            </a:r>
            <a:endParaRPr lang="en-US" altLang="zh-CN" sz="36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2592070" y="3385185"/>
            <a:ext cx="6905625" cy="952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292725" y="3682365"/>
            <a:ext cx="1466215" cy="460375"/>
            <a:chOff x="2577665" y="3366362"/>
            <a:chExt cx="1368664" cy="350328"/>
          </a:xfrm>
        </p:grpSpPr>
        <p:sp>
          <p:nvSpPr>
            <p:cNvPr id="14"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15" name="文本框 14"/>
            <p:cNvSpPr txBox="1"/>
            <p:nvPr/>
          </p:nvSpPr>
          <p:spPr>
            <a:xfrm>
              <a:off x="2751593" y="3366362"/>
              <a:ext cx="1169661" cy="350328"/>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IT</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Operation Management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251835" y="3658235"/>
            <a:ext cx="1461770" cy="460375"/>
            <a:chOff x="239201" y="3347952"/>
            <a:chExt cx="1368664" cy="375635"/>
          </a:xfrm>
        </p:grpSpPr>
        <p:sp>
          <p:nvSpPr>
            <p:cNvPr id="17"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18" name="文本框 17"/>
            <p:cNvSpPr txBox="1"/>
            <p:nvPr/>
          </p:nvSpPr>
          <p:spPr>
            <a:xfrm>
              <a:off x="400000" y="3347952"/>
              <a:ext cx="1196230" cy="375635"/>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a:t>
              </a:r>
              <a:r>
                <a:rPr sz="1200" dirty="0">
                  <a:solidFill>
                    <a:schemeClr val="bg1"/>
                  </a:solidFill>
                  <a:latin typeface="微软雅黑" panose="020B0503020204020204" pitchFamily="34" charset="-122"/>
                  <a:ea typeface="微软雅黑" panose="020B0503020204020204" pitchFamily="34" charset="-122"/>
                </a:rPr>
                <a:t>Teaching management</a:t>
              </a:r>
              <a:endParaRPr sz="12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359400" y="4451351"/>
            <a:ext cx="1405255" cy="460375"/>
            <a:chOff x="2577665" y="3350259"/>
            <a:chExt cx="1368664" cy="370993"/>
          </a:xfrm>
        </p:grpSpPr>
        <p:sp>
          <p:nvSpPr>
            <p:cNvPr id="11"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12" name="文本框 11"/>
            <p:cNvSpPr txBox="1"/>
            <p:nvPr/>
          </p:nvSpPr>
          <p:spPr>
            <a:xfrm>
              <a:off x="2699862" y="3350259"/>
              <a:ext cx="1169661" cy="370993"/>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Equipment management</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52470" y="4445636"/>
            <a:ext cx="1450340" cy="460375"/>
            <a:chOff x="239201" y="3353715"/>
            <a:chExt cx="1370614" cy="363487"/>
          </a:xfrm>
        </p:grpSpPr>
        <p:sp>
          <p:nvSpPr>
            <p:cNvPr id="20" name="任意多边形: 形状 18"/>
            <p:cNvSpPr/>
            <p:nvPr/>
          </p:nvSpPr>
          <p:spPr>
            <a:xfrm flipH="1">
              <a:off x="239201" y="3376995"/>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22" name="文本框 21"/>
            <p:cNvSpPr txBox="1"/>
            <p:nvPr/>
          </p:nvSpPr>
          <p:spPr>
            <a:xfrm>
              <a:off x="325248" y="3353715"/>
              <a:ext cx="1284567" cy="363487"/>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Image Management</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7376795" y="3699510"/>
            <a:ext cx="1390015" cy="460375"/>
            <a:chOff x="2577665" y="3355681"/>
            <a:chExt cx="1368664" cy="357286"/>
          </a:xfrm>
        </p:grpSpPr>
        <p:sp>
          <p:nvSpPr>
            <p:cNvPr id="23"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24" name="文本框 23"/>
            <p:cNvSpPr txBox="1"/>
            <p:nvPr/>
          </p:nvSpPr>
          <p:spPr>
            <a:xfrm>
              <a:off x="2699862" y="3355681"/>
              <a:ext cx="1169661" cy="357286"/>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Desktop Management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366635" y="4436110"/>
            <a:ext cx="1402715" cy="460375"/>
            <a:chOff x="2577665" y="3350428"/>
            <a:chExt cx="1368664" cy="363333"/>
          </a:xfrm>
        </p:grpSpPr>
        <p:sp>
          <p:nvSpPr>
            <p:cNvPr id="26" name="任意多边形: 形状 18"/>
            <p:cNvSpPr/>
            <p:nvPr/>
          </p:nvSpPr>
          <p:spPr>
            <a:xfrm flipH="1">
              <a:off x="2577665" y="3376318"/>
              <a:ext cx="1368664" cy="319401"/>
            </a:xfrm>
            <a:custGeom>
              <a:avLst/>
              <a:gdLst>
                <a:gd name="connsiteX0" fmla="*/ 6634061 w 7434501"/>
                <a:gd name="connsiteY0" fmla="*/ 0 h 1734967"/>
                <a:gd name="connsiteX1" fmla="*/ 1052630 w 7434501"/>
                <a:gd name="connsiteY1" fmla="*/ 0 h 1734967"/>
                <a:gd name="connsiteX2" fmla="*/ 1052630 w 7434501"/>
                <a:gd name="connsiteY2" fmla="*/ 1630 h 1734967"/>
                <a:gd name="connsiteX3" fmla="*/ 800440 w 7434501"/>
                <a:gd name="connsiteY3" fmla="*/ 1630 h 1734967"/>
                <a:gd name="connsiteX4" fmla="*/ 800440 w 7434501"/>
                <a:gd name="connsiteY4" fmla="*/ 6112 h 1734967"/>
                <a:gd name="connsiteX5" fmla="*/ 777533 w 7434501"/>
                <a:gd name="connsiteY5" fmla="*/ 7269 h 1734967"/>
                <a:gd name="connsiteX6" fmla="*/ 0 w 7434501"/>
                <a:gd name="connsiteY6" fmla="*/ 868882 h 1734967"/>
                <a:gd name="connsiteX7" fmla="*/ 777533 w 7434501"/>
                <a:gd name="connsiteY7" fmla="*/ 1730496 h 1734967"/>
                <a:gd name="connsiteX8" fmla="*/ 800440 w 7434501"/>
                <a:gd name="connsiteY8" fmla="*/ 1731652 h 1734967"/>
                <a:gd name="connsiteX9" fmla="*/ 800440 w 7434501"/>
                <a:gd name="connsiteY9" fmla="*/ 1733799 h 1734967"/>
                <a:gd name="connsiteX10" fmla="*/ 842954 w 7434501"/>
                <a:gd name="connsiteY10" fmla="*/ 1733799 h 1734967"/>
                <a:gd name="connsiteX11" fmla="*/ 866085 w 7434501"/>
                <a:gd name="connsiteY11" fmla="*/ 1734967 h 1734967"/>
                <a:gd name="connsiteX12" fmla="*/ 889216 w 7434501"/>
                <a:gd name="connsiteY12" fmla="*/ 1733799 h 1734967"/>
                <a:gd name="connsiteX13" fmla="*/ 6381871 w 7434501"/>
                <a:gd name="connsiteY13" fmla="*/ 1733799 h 1734967"/>
                <a:gd name="connsiteX14" fmla="*/ 6381871 w 7434501"/>
                <a:gd name="connsiteY14" fmla="*/ 1732169 h 1734967"/>
                <a:gd name="connsiteX15" fmla="*/ 6545285 w 7434501"/>
                <a:gd name="connsiteY15" fmla="*/ 1732169 h 1734967"/>
                <a:gd name="connsiteX16" fmla="*/ 6568416 w 7434501"/>
                <a:gd name="connsiteY16" fmla="*/ 1733337 h 1734967"/>
                <a:gd name="connsiteX17" fmla="*/ 6591547 w 7434501"/>
                <a:gd name="connsiteY17" fmla="*/ 1732169 h 1734967"/>
                <a:gd name="connsiteX18" fmla="*/ 6634061 w 7434501"/>
                <a:gd name="connsiteY18" fmla="*/ 1732169 h 1734967"/>
                <a:gd name="connsiteX19" fmla="*/ 6634061 w 7434501"/>
                <a:gd name="connsiteY19" fmla="*/ 1730022 h 1734967"/>
                <a:gd name="connsiteX20" fmla="*/ 6656968 w 7434501"/>
                <a:gd name="connsiteY20" fmla="*/ 1728866 h 1734967"/>
                <a:gd name="connsiteX21" fmla="*/ 7434501 w 7434501"/>
                <a:gd name="connsiteY21" fmla="*/ 867252 h 1734967"/>
                <a:gd name="connsiteX22" fmla="*/ 6656968 w 7434501"/>
                <a:gd name="connsiteY22" fmla="*/ 5639 h 1734967"/>
                <a:gd name="connsiteX23" fmla="*/ 6634061 w 7434501"/>
                <a:gd name="connsiteY23" fmla="*/ 4482 h 17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34501" h="1734967">
                  <a:moveTo>
                    <a:pt x="6634061" y="0"/>
                  </a:moveTo>
                  <a:lnTo>
                    <a:pt x="1052630" y="0"/>
                  </a:lnTo>
                  <a:lnTo>
                    <a:pt x="1052630" y="1630"/>
                  </a:lnTo>
                  <a:lnTo>
                    <a:pt x="800440" y="1630"/>
                  </a:lnTo>
                  <a:lnTo>
                    <a:pt x="800440" y="6112"/>
                  </a:lnTo>
                  <a:lnTo>
                    <a:pt x="777533" y="7269"/>
                  </a:lnTo>
                  <a:cubicBezTo>
                    <a:pt x="340804" y="51621"/>
                    <a:pt x="0" y="420451"/>
                    <a:pt x="0" y="868882"/>
                  </a:cubicBezTo>
                  <a:cubicBezTo>
                    <a:pt x="0" y="1317313"/>
                    <a:pt x="340804" y="1686143"/>
                    <a:pt x="777533" y="1730496"/>
                  </a:cubicBezTo>
                  <a:lnTo>
                    <a:pt x="800440" y="1731652"/>
                  </a:lnTo>
                  <a:lnTo>
                    <a:pt x="800440" y="1733799"/>
                  </a:lnTo>
                  <a:lnTo>
                    <a:pt x="842954" y="1733799"/>
                  </a:lnTo>
                  <a:lnTo>
                    <a:pt x="866085" y="1734967"/>
                  </a:lnTo>
                  <a:lnTo>
                    <a:pt x="889216" y="1733799"/>
                  </a:lnTo>
                  <a:lnTo>
                    <a:pt x="6381871" y="1733799"/>
                  </a:lnTo>
                  <a:lnTo>
                    <a:pt x="6381871" y="1732169"/>
                  </a:lnTo>
                  <a:lnTo>
                    <a:pt x="6545285" y="1732169"/>
                  </a:lnTo>
                  <a:lnTo>
                    <a:pt x="6568416" y="1733337"/>
                  </a:lnTo>
                  <a:lnTo>
                    <a:pt x="6591547" y="1732169"/>
                  </a:lnTo>
                  <a:lnTo>
                    <a:pt x="6634061" y="1732169"/>
                  </a:lnTo>
                  <a:lnTo>
                    <a:pt x="6634061" y="1730022"/>
                  </a:lnTo>
                  <a:lnTo>
                    <a:pt x="6656968" y="1728866"/>
                  </a:lnTo>
                  <a:cubicBezTo>
                    <a:pt x="7093697" y="1684513"/>
                    <a:pt x="7434501" y="1315683"/>
                    <a:pt x="7434501" y="867252"/>
                  </a:cubicBezTo>
                  <a:cubicBezTo>
                    <a:pt x="7434501" y="418821"/>
                    <a:pt x="7093697" y="49991"/>
                    <a:pt x="6656968" y="5639"/>
                  </a:cubicBezTo>
                  <a:lnTo>
                    <a:pt x="6634061" y="4482"/>
                  </a:lnTo>
                  <a:close/>
                </a:path>
              </a:pathLst>
            </a:cu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dirty="0">
                <a:solidFill>
                  <a:schemeClr val="bg1"/>
                </a:solidFill>
              </a:endParaRPr>
            </a:p>
          </p:txBody>
        </p:sp>
        <p:sp>
          <p:nvSpPr>
            <p:cNvPr id="27" name="文本框 26"/>
            <p:cNvSpPr txBox="1"/>
            <p:nvPr/>
          </p:nvSpPr>
          <p:spPr>
            <a:xfrm>
              <a:off x="2699862" y="3350428"/>
              <a:ext cx="1169661" cy="363333"/>
            </a:xfrm>
            <a:prstGeom prst="rect">
              <a:avLst/>
            </a:prstGeom>
            <a:noFill/>
          </p:spPr>
          <p:txBody>
            <a:bodyPr wrap="square" rtlCol="0">
              <a:spAutoFit/>
            </a:bodyPr>
            <a:p>
              <a:r>
                <a:rPr lang="en-US" altLang="zh-CN" sz="1200" dirty="0">
                  <a:solidFill>
                    <a:schemeClr val="bg1"/>
                  </a:solidFill>
                  <a:latin typeface="微软雅黑" panose="020B0503020204020204" pitchFamily="34" charset="-122"/>
                  <a:ea typeface="微软雅黑" panose="020B0503020204020204" pitchFamily="34" charset="-122"/>
                </a:rPr>
                <a:t>      D</a:t>
              </a:r>
              <a:r>
                <a:rPr lang="zh-CN" altLang="en-US" sz="1200" dirty="0">
                  <a:solidFill>
                    <a:schemeClr val="bg1"/>
                  </a:solidFill>
                  <a:latin typeface="微软雅黑" panose="020B0503020204020204" pitchFamily="34" charset="-122"/>
                  <a:ea typeface="微软雅黑" panose="020B0503020204020204" pitchFamily="34" charset="-122"/>
                </a:rPr>
                <a:t>ata management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decel="3600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34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3900"/>
                            </p:stCondLst>
                            <p:childTnLst>
                              <p:par>
                                <p:cTn id="20" presetID="5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44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49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5400"/>
                            </p:stCondLst>
                            <p:childTnLst>
                              <p:par>
                                <p:cTn id="38" presetID="53" presetClass="entr" presetSubtype="16"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59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par>
                          <p:cTn id="49" fill="hold">
                            <p:stCondLst>
                              <p:cond delay="64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7429500" y="1694180"/>
            <a:ext cx="4264025" cy="337566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dirty="0" smtClean="0">
                <a:solidFill>
                  <a:schemeClr val="bg1"/>
                </a:solidFill>
              </a:rPr>
              <a:t>·</a:t>
            </a:r>
            <a:r>
              <a:rPr dirty="0" smtClean="0">
                <a:solidFill>
                  <a:schemeClr val="bg1"/>
                </a:solidFill>
              </a:rPr>
              <a:t>Quick startup/shutdown of templates</a:t>
            </a:r>
            <a:endParaRPr dirty="0" smtClean="0">
              <a:solidFill>
                <a:schemeClr val="bg1"/>
              </a:solidFill>
            </a:endParaRPr>
          </a:p>
          <a:p>
            <a:r>
              <a:rPr lang="en-US" altLang="zh-CN" dirty="0" smtClean="0">
                <a:solidFill>
                  <a:schemeClr val="bg1"/>
                </a:solidFill>
                <a:sym typeface="+mn-ea"/>
              </a:rPr>
              <a:t>·</a:t>
            </a:r>
            <a:r>
              <a:rPr lang="zh-CN" altLang="en-US" dirty="0" smtClean="0">
                <a:solidFill>
                  <a:schemeClr val="bg1"/>
                </a:solidFill>
                <a:sym typeface="+mn-ea"/>
              </a:rPr>
              <a:t>Visual template editing management</a:t>
            </a:r>
            <a:endParaRPr lang="zh-CN" altLang="en-US" dirty="0" smtClean="0">
              <a:solidFill>
                <a:schemeClr val="bg1"/>
              </a:solidFill>
              <a:sym typeface="+mn-ea"/>
            </a:endParaRPr>
          </a:p>
          <a:p>
            <a:r>
              <a:rPr lang="en-US" altLang="zh-CN" dirty="0" smtClean="0">
                <a:solidFill>
                  <a:schemeClr val="bg1"/>
                </a:solidFill>
                <a:sym typeface="+mn-ea"/>
              </a:rPr>
              <a:t>·</a:t>
            </a:r>
            <a:r>
              <a:rPr dirty="0" smtClean="0">
                <a:solidFill>
                  <a:schemeClr val="bg1"/>
                </a:solidFill>
                <a:sym typeface="+mn-ea"/>
              </a:rPr>
              <a:t>Quick mapping of USB peripherals</a:t>
            </a:r>
            <a:endParaRPr dirty="0" smtClean="0">
              <a:solidFill>
                <a:schemeClr val="bg1"/>
              </a:solidFill>
              <a:sym typeface="+mn-ea"/>
            </a:endParaRPr>
          </a:p>
          <a:p>
            <a:r>
              <a:rPr lang="en-US" altLang="zh-CN" dirty="0" smtClean="0">
                <a:solidFill>
                  <a:schemeClr val="bg1"/>
                </a:solidFill>
                <a:sym typeface="+mn-ea"/>
              </a:rPr>
              <a:t>·</a:t>
            </a:r>
            <a:r>
              <a:rPr dirty="0" smtClean="0">
                <a:solidFill>
                  <a:schemeClr val="bg1"/>
                </a:solidFill>
                <a:sym typeface="+mn-ea"/>
              </a:rPr>
              <a:t>Template import/export secure storage</a:t>
            </a:r>
            <a:endParaRPr dirty="0" smtClean="0">
              <a:solidFill>
                <a:schemeClr val="bg1"/>
              </a:solidFill>
              <a:sym typeface="+mn-ea"/>
            </a:endParaRPr>
          </a:p>
          <a:p>
            <a:r>
              <a:rPr lang="en-US" altLang="zh-CN" dirty="0" smtClean="0">
                <a:solidFill>
                  <a:schemeClr val="bg1"/>
                </a:solidFill>
                <a:sym typeface="+mn-ea"/>
              </a:rPr>
              <a:t>·</a:t>
            </a:r>
            <a:r>
              <a:rPr dirty="0" smtClean="0">
                <a:solidFill>
                  <a:schemeClr val="bg1"/>
                </a:solidFill>
                <a:sym typeface="+mn-ea"/>
              </a:rPr>
              <a:t>Desktop template image online quick installation (supports over 15 operating systems)</a:t>
            </a:r>
            <a:endParaRPr dirty="0" smtClean="0">
              <a:solidFill>
                <a:schemeClr val="bg1"/>
              </a:solidFill>
              <a:sym typeface="+mn-ea"/>
            </a:endParaRPr>
          </a:p>
        </p:txBody>
      </p:sp>
      <p:grpSp>
        <p:nvGrpSpPr>
          <p:cNvPr id="3" name="组合 2"/>
          <p:cNvGrpSpPr/>
          <p:nvPr/>
        </p:nvGrpSpPr>
        <p:grpSpPr>
          <a:xfrm>
            <a:off x="69850" y="85725"/>
            <a:ext cx="7077075" cy="539750"/>
            <a:chOff x="4717143" y="762772"/>
            <a:chExt cx="9084592" cy="720000"/>
          </a:xfrm>
        </p:grpSpPr>
        <p:sp>
          <p:nvSpPr>
            <p:cNvPr id="4" name="圆角矩形 3"/>
            <p:cNvSpPr/>
            <p:nvPr/>
          </p:nvSpPr>
          <p:spPr>
            <a:xfrm>
              <a:off x="4717143" y="762772"/>
              <a:ext cx="9084592"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55" y="827148"/>
              <a:ext cx="808605" cy="567529"/>
            </a:xfrm>
            <a:prstGeom prst="rect">
              <a:avLst/>
            </a:prstGeom>
            <a:noFill/>
          </p:spPr>
          <p:txBody>
            <a:bodyPr wrap="square" rtlCol="0">
              <a:no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10816" y="822066"/>
              <a:ext cx="8165944"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sym typeface="+mn-ea"/>
                </a:rPr>
                <a:t>Server </a:t>
              </a:r>
              <a:r>
                <a:rPr lang="en-US" altLang="zh-CN" sz="2400" b="1" dirty="0">
                  <a:solidFill>
                    <a:schemeClr val="bg1"/>
                  </a:solidFill>
                  <a:latin typeface="微软雅黑" panose="020B0503020204020204" pitchFamily="34" charset="-122"/>
                  <a:ea typeface="微软雅黑" panose="020B0503020204020204" pitchFamily="34" charset="-122"/>
                  <a:sym typeface="+mn-ea"/>
                </a:rPr>
                <a:t>m</a:t>
              </a:r>
              <a:r>
                <a:rPr lang="zh-CN" altLang="en-US" sz="2400" b="1" dirty="0">
                  <a:solidFill>
                    <a:schemeClr val="bg1"/>
                  </a:solidFill>
                  <a:latin typeface="微软雅黑" panose="020B0503020204020204" pitchFamily="34" charset="-122"/>
                  <a:ea typeface="微软雅黑" panose="020B0503020204020204" pitchFamily="34" charset="-122"/>
                  <a:sym typeface="+mn-ea"/>
                </a:rPr>
                <a:t>anager</a:t>
              </a:r>
              <a:r>
                <a:rPr lang="en-US" altLang="zh-CN" sz="2400" b="1" dirty="0">
                  <a:solidFill>
                    <a:schemeClr val="bg1"/>
                  </a:solidFill>
                  <a:latin typeface="微软雅黑" panose="020B0503020204020204" pitchFamily="34" charset="-122"/>
                  <a:ea typeface="微软雅黑" panose="020B0503020204020204" pitchFamily="34" charset="-122"/>
                </a:rPr>
                <a:t>-T</a:t>
              </a:r>
              <a:r>
                <a:rPr lang="zh-CN" altLang="en-US" sz="2400" b="1" dirty="0">
                  <a:solidFill>
                    <a:schemeClr val="bg1"/>
                  </a:solidFill>
                  <a:latin typeface="微软雅黑" panose="020B0503020204020204" pitchFamily="34" charset="-122"/>
                  <a:ea typeface="微软雅黑" panose="020B0503020204020204" pitchFamily="34" charset="-122"/>
                </a:rPr>
                <a:t>emplate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custDataLst>
              <p:tags r:id="rId1"/>
            </p:custDataLst>
          </p:nvPr>
        </p:nvPicPr>
        <p:blipFill>
          <a:blip r:embed="rId2"/>
          <a:stretch>
            <a:fillRect/>
          </a:stretch>
        </p:blipFill>
        <p:spPr>
          <a:xfrm>
            <a:off x="260985" y="1694180"/>
            <a:ext cx="7037705" cy="3890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7520305" y="2429510"/>
            <a:ext cx="4318635" cy="143700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2000" dirty="0" smtClean="0">
                <a:solidFill>
                  <a:schemeClr val="bg1"/>
                </a:solidFill>
              </a:rPr>
              <a:t>·</a:t>
            </a:r>
            <a:r>
              <a:rPr sz="2000" dirty="0" smtClean="0">
                <a:solidFill>
                  <a:schemeClr val="bg1"/>
                </a:solidFill>
              </a:rPr>
              <a:t>Remote terminal shutdown/startup/restart/desktop switching</a:t>
            </a:r>
            <a:endParaRPr sz="2000" dirty="0" smtClean="0">
              <a:solidFill>
                <a:schemeClr val="bg1"/>
              </a:solidFill>
            </a:endParaRPr>
          </a:p>
        </p:txBody>
      </p:sp>
      <p:grpSp>
        <p:nvGrpSpPr>
          <p:cNvPr id="3" name="组合 2"/>
          <p:cNvGrpSpPr/>
          <p:nvPr/>
        </p:nvGrpSpPr>
        <p:grpSpPr>
          <a:xfrm>
            <a:off x="69850" y="85725"/>
            <a:ext cx="6870700" cy="539750"/>
            <a:chOff x="4717143" y="762772"/>
            <a:chExt cx="5812647" cy="720000"/>
          </a:xfrm>
        </p:grpSpPr>
        <p:sp>
          <p:nvSpPr>
            <p:cNvPr id="4" name="圆角矩形 3"/>
            <p:cNvSpPr/>
            <p:nvPr/>
          </p:nvSpPr>
          <p:spPr>
            <a:xfrm>
              <a:off x="4717143" y="762772"/>
              <a:ext cx="5812647"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 name="文本框 4"/>
            <p:cNvSpPr txBox="1"/>
            <p:nvPr/>
          </p:nvSpPr>
          <p:spPr>
            <a:xfrm>
              <a:off x="4753673" y="827148"/>
              <a:ext cx="502832"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160342" y="827148"/>
              <a:ext cx="5245887"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sym typeface="+mn-ea"/>
                </a:rPr>
                <a:t>Server </a:t>
              </a:r>
              <a:r>
                <a:rPr lang="en-US" altLang="zh-CN" sz="2400" b="1" dirty="0">
                  <a:solidFill>
                    <a:schemeClr val="bg1"/>
                  </a:solidFill>
                  <a:latin typeface="微软雅黑" panose="020B0503020204020204" pitchFamily="34" charset="-122"/>
                  <a:ea typeface="微软雅黑" panose="020B0503020204020204" pitchFamily="34" charset="-122"/>
                  <a:sym typeface="+mn-ea"/>
                </a:rPr>
                <a:t>m</a:t>
              </a:r>
              <a:r>
                <a:rPr lang="zh-CN" altLang="en-US" sz="2400" b="1" dirty="0">
                  <a:solidFill>
                    <a:schemeClr val="bg1"/>
                  </a:solidFill>
                  <a:latin typeface="微软雅黑" panose="020B0503020204020204" pitchFamily="34" charset="-122"/>
                  <a:ea typeface="微软雅黑" panose="020B0503020204020204" pitchFamily="34" charset="-122"/>
                  <a:sym typeface="+mn-ea"/>
                </a:rPr>
                <a:t>anager</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Terminal </a:t>
              </a:r>
              <a:r>
                <a:rPr lang="en-US" altLang="zh-CN" sz="2400" b="1" dirty="0">
                  <a:solidFill>
                    <a:schemeClr val="bg1"/>
                  </a:solidFill>
                  <a:latin typeface="微软雅黑" panose="020B0503020204020204" pitchFamily="34" charset="-122"/>
                  <a:ea typeface="微软雅黑" panose="020B0503020204020204" pitchFamily="34" charset="-122"/>
                </a:rPr>
                <a:t>m</a:t>
              </a:r>
              <a:r>
                <a:rPr lang="zh-CN" altLang="en-US" sz="2400" b="1" dirty="0">
                  <a:solidFill>
                    <a:schemeClr val="bg1"/>
                  </a:solidFill>
                  <a:latin typeface="微软雅黑" panose="020B0503020204020204" pitchFamily="34" charset="-122"/>
                  <a:ea typeface="微软雅黑" panose="020B0503020204020204" pitchFamily="34" charset="-122"/>
                </a:rPr>
                <a:t>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custDataLst>
              <p:tags r:id="rId1"/>
            </p:custDataLst>
          </p:nvPr>
        </p:nvPicPr>
        <p:blipFill>
          <a:blip r:embed="rId2"/>
          <a:stretch>
            <a:fillRect/>
          </a:stretch>
        </p:blipFill>
        <p:spPr>
          <a:xfrm>
            <a:off x="248285" y="1426210"/>
            <a:ext cx="7172325" cy="4055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7660640" y="2256155"/>
            <a:ext cx="4318635" cy="212915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dirty="0" smtClean="0">
                <a:solidFill>
                  <a:schemeClr val="bg1"/>
                </a:solidFill>
              </a:rPr>
              <a:t>·</a:t>
            </a:r>
            <a:r>
              <a:rPr lang="zh-CN" altLang="en-US" dirty="0" smtClean="0">
                <a:solidFill>
                  <a:schemeClr val="bg1"/>
                </a:solidFill>
              </a:rPr>
              <a:t>Single server manages multiple classrooms simultaneously</a:t>
            </a:r>
            <a:endParaRPr lang="zh-CN" altLang="en-US" dirty="0" smtClean="0">
              <a:solidFill>
                <a:schemeClr val="bg1"/>
              </a:solidFill>
            </a:endParaRPr>
          </a:p>
          <a:p>
            <a:r>
              <a:rPr lang="en-US" altLang="zh-CN" dirty="0" smtClean="0">
                <a:solidFill>
                  <a:schemeClr val="bg1"/>
                </a:solidFill>
                <a:sym typeface="+mn-ea"/>
              </a:rPr>
              <a:t>·</a:t>
            </a:r>
            <a:r>
              <a:rPr dirty="0" smtClean="0">
                <a:solidFill>
                  <a:schemeClr val="bg1"/>
                </a:solidFill>
              </a:rPr>
              <a:t>Each teacher has an independent IP address segment for easy management and maintenance</a:t>
            </a:r>
            <a:endParaRPr dirty="0" smtClean="0">
              <a:solidFill>
                <a:schemeClr val="bg1"/>
              </a:solidFill>
            </a:endParaRPr>
          </a:p>
        </p:txBody>
      </p:sp>
      <p:grpSp>
        <p:nvGrpSpPr>
          <p:cNvPr id="3" name="组合 2"/>
          <p:cNvGrpSpPr/>
          <p:nvPr/>
        </p:nvGrpSpPr>
        <p:grpSpPr>
          <a:xfrm>
            <a:off x="69850" y="85725"/>
            <a:ext cx="7273290" cy="539750"/>
            <a:chOff x="4717143" y="762772"/>
            <a:chExt cx="5996363" cy="720000"/>
          </a:xfrm>
        </p:grpSpPr>
        <p:sp>
          <p:nvSpPr>
            <p:cNvPr id="4" name="圆角矩形 3"/>
            <p:cNvSpPr/>
            <p:nvPr/>
          </p:nvSpPr>
          <p:spPr>
            <a:xfrm>
              <a:off x="4717143" y="762772"/>
              <a:ext cx="5869148"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 name="文本框 4"/>
            <p:cNvSpPr txBox="1"/>
            <p:nvPr/>
          </p:nvSpPr>
          <p:spPr>
            <a:xfrm>
              <a:off x="4718931" y="827148"/>
              <a:ext cx="519882"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156885" y="822066"/>
              <a:ext cx="5556621"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sym typeface="+mn-ea"/>
                </a:rPr>
                <a:t>Server </a:t>
              </a:r>
              <a:r>
                <a:rPr lang="en-US" altLang="zh-CN" sz="2400" b="1" dirty="0">
                  <a:solidFill>
                    <a:schemeClr val="bg1"/>
                  </a:solidFill>
                  <a:latin typeface="微软雅黑" panose="020B0503020204020204" pitchFamily="34" charset="-122"/>
                  <a:ea typeface="微软雅黑" panose="020B0503020204020204" pitchFamily="34" charset="-122"/>
                  <a:sym typeface="+mn-ea"/>
                </a:rPr>
                <a:t>m</a:t>
              </a:r>
              <a:r>
                <a:rPr lang="zh-CN" altLang="en-US" sz="2400" b="1" dirty="0">
                  <a:solidFill>
                    <a:schemeClr val="bg1"/>
                  </a:solidFill>
                  <a:latin typeface="微软雅黑" panose="020B0503020204020204" pitchFamily="34" charset="-122"/>
                  <a:ea typeface="微软雅黑" panose="020B0503020204020204" pitchFamily="34" charset="-122"/>
                  <a:sym typeface="+mn-ea"/>
                </a:rPr>
                <a:t>anager</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rPr>
                <a:t>Classroom </a:t>
              </a:r>
              <a:r>
                <a:rPr lang="en-US" altLang="zh-CN" sz="2400" b="1" dirty="0">
                  <a:solidFill>
                    <a:schemeClr val="bg1"/>
                  </a:solidFill>
                  <a:latin typeface="微软雅黑" panose="020B0503020204020204" pitchFamily="34" charset="-122"/>
                  <a:ea typeface="微软雅黑" panose="020B0503020204020204" pitchFamily="34" charset="-122"/>
                </a:rPr>
                <a:t>m</a:t>
              </a:r>
              <a:r>
                <a:rPr lang="zh-CN" altLang="en-US" sz="2400" b="1" dirty="0">
                  <a:solidFill>
                    <a:schemeClr val="bg1"/>
                  </a:solidFill>
                  <a:latin typeface="微软雅黑" panose="020B0503020204020204" pitchFamily="34" charset="-122"/>
                  <a:ea typeface="微软雅黑" panose="020B0503020204020204" pitchFamily="34" charset="-122"/>
                </a:rPr>
                <a:t>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custDataLst>
              <p:tags r:id="rId1"/>
            </p:custDataLst>
          </p:nvPr>
        </p:nvPicPr>
        <p:blipFill>
          <a:blip r:embed="rId2"/>
          <a:stretch>
            <a:fillRect/>
          </a:stretch>
        </p:blipFill>
        <p:spPr>
          <a:xfrm>
            <a:off x="179070" y="1672590"/>
            <a:ext cx="7255510" cy="3936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850" y="85725"/>
            <a:ext cx="4855210" cy="539750"/>
            <a:chOff x="4717143" y="762772"/>
            <a:chExt cx="3845128" cy="720000"/>
          </a:xfrm>
        </p:grpSpPr>
        <p:sp>
          <p:nvSpPr>
            <p:cNvPr id="4" name="圆角矩形 3"/>
            <p:cNvSpPr/>
            <p:nvPr/>
          </p:nvSpPr>
          <p:spPr>
            <a:xfrm>
              <a:off x="4717143" y="762772"/>
              <a:ext cx="3845128"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54" y="827148"/>
              <a:ext cx="446067"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154158" y="822066"/>
              <a:ext cx="3339216"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Teacher side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337310" y="5885180"/>
            <a:ext cx="9718040" cy="645160"/>
          </a:xfrm>
          <a:prstGeom prst="rect">
            <a:avLst/>
          </a:prstGeom>
          <a:noFill/>
        </p:spPr>
        <p:txBody>
          <a:bodyPr wrap="none" rtlCol="0" anchor="t">
            <a:spAutoFit/>
          </a:bodyPr>
          <a:p>
            <a:pPr algn="l"/>
            <a:r>
              <a:rPr lang="zh-CN" altLang="en-US">
                <a:solidFill>
                  <a:schemeClr val="bg1"/>
                </a:solidFill>
              </a:rPr>
              <a:t>Broadcast teaching </a:t>
            </a:r>
            <a:r>
              <a:rPr lang="en-US" altLang="zh-CN">
                <a:solidFill>
                  <a:schemeClr val="bg1"/>
                </a:solidFill>
              </a:rPr>
              <a:t>| </a:t>
            </a:r>
            <a:r>
              <a:rPr lang="zh-CN" altLang="en-US">
                <a:solidFill>
                  <a:schemeClr val="bg1"/>
                </a:solidFill>
              </a:rPr>
              <a:t>Electronic whiteboard</a:t>
            </a:r>
            <a:r>
              <a:rPr lang="zh-CN" altLang="en-US">
                <a:solidFill>
                  <a:schemeClr val="bg1"/>
                </a:solidFill>
              </a:rPr>
              <a:t> </a:t>
            </a:r>
            <a:r>
              <a:rPr lang="en-US" altLang="zh-CN">
                <a:solidFill>
                  <a:schemeClr val="bg1"/>
                </a:solidFill>
              </a:rPr>
              <a:t>| </a:t>
            </a:r>
            <a:r>
              <a:rPr lang="zh-CN" altLang="en-US">
                <a:solidFill>
                  <a:schemeClr val="bg1"/>
                </a:solidFill>
              </a:rPr>
              <a:t>Online exam</a:t>
            </a:r>
            <a:r>
              <a:rPr lang="zh-CN" altLang="en-US">
                <a:solidFill>
                  <a:schemeClr val="bg1"/>
                </a:solidFill>
              </a:rPr>
              <a:t> </a:t>
            </a:r>
            <a:r>
              <a:rPr lang="en-US" altLang="zh-CN">
                <a:solidFill>
                  <a:schemeClr val="bg1"/>
                </a:solidFill>
              </a:rPr>
              <a:t>| </a:t>
            </a:r>
            <a:r>
              <a:rPr lang="zh-CN" altLang="en-US">
                <a:solidFill>
                  <a:schemeClr val="bg1"/>
                </a:solidFill>
              </a:rPr>
              <a:t>Attendance roll call</a:t>
            </a:r>
            <a:r>
              <a:rPr lang="zh-CN" altLang="en-US">
                <a:solidFill>
                  <a:schemeClr val="bg1"/>
                </a:solidFill>
              </a:rPr>
              <a:t> </a:t>
            </a:r>
            <a:r>
              <a:rPr lang="en-US" altLang="zh-CN">
                <a:solidFill>
                  <a:schemeClr val="bg1"/>
                </a:solidFill>
              </a:rPr>
              <a:t>| </a:t>
            </a:r>
            <a:r>
              <a:rPr lang="zh-CN" altLang="en-US">
                <a:solidFill>
                  <a:schemeClr val="bg1"/>
                </a:solidFill>
              </a:rPr>
              <a:t>Student Presentation</a:t>
            </a:r>
            <a:endParaRPr lang="zh-CN" altLang="en-US">
              <a:solidFill>
                <a:schemeClr val="bg1"/>
              </a:solidFill>
            </a:endParaRPr>
          </a:p>
          <a:p>
            <a:pPr algn="l"/>
            <a:r>
              <a:rPr lang="zh-CN" altLang="en-US">
                <a:solidFill>
                  <a:schemeClr val="bg1"/>
                </a:solidFill>
              </a:rPr>
              <a:t>Device locking </a:t>
            </a:r>
            <a:r>
              <a:rPr lang="en-US" altLang="zh-CN">
                <a:solidFill>
                  <a:schemeClr val="bg1"/>
                </a:solidFill>
              </a:rPr>
              <a:t>| </a:t>
            </a:r>
            <a:r>
              <a:rPr lang="zh-CN" altLang="en-US">
                <a:solidFill>
                  <a:schemeClr val="bg1"/>
                </a:solidFill>
              </a:rPr>
              <a:t>Asset </a:t>
            </a:r>
            <a:r>
              <a:rPr lang="en-US" altLang="zh-CN">
                <a:solidFill>
                  <a:schemeClr val="bg1"/>
                </a:solidFill>
              </a:rPr>
              <a:t>m</a:t>
            </a:r>
            <a:r>
              <a:rPr lang="zh-CN" altLang="en-US">
                <a:solidFill>
                  <a:schemeClr val="bg1"/>
                </a:solidFill>
              </a:rPr>
              <a:t>anagement </a:t>
            </a:r>
            <a:r>
              <a:rPr lang="en-US" altLang="zh-CN">
                <a:solidFill>
                  <a:schemeClr val="bg1"/>
                </a:solidFill>
              </a:rPr>
              <a:t>| </a:t>
            </a:r>
            <a:r>
              <a:rPr lang="zh-CN" altLang="en-US">
                <a:solidFill>
                  <a:schemeClr val="bg1"/>
                </a:solidFill>
              </a:rPr>
              <a:t>Remote control </a:t>
            </a:r>
            <a:r>
              <a:rPr lang="en-US" altLang="zh-CN">
                <a:solidFill>
                  <a:schemeClr val="bg1"/>
                </a:solidFill>
              </a:rPr>
              <a:t>| D</a:t>
            </a:r>
            <a:r>
              <a:rPr lang="zh-CN" altLang="en-US">
                <a:solidFill>
                  <a:schemeClr val="bg1"/>
                </a:solidFill>
              </a:rPr>
              <a:t>esktop switching </a:t>
            </a:r>
            <a:r>
              <a:rPr lang="en-US" altLang="zh-CN">
                <a:solidFill>
                  <a:schemeClr val="bg1"/>
                </a:solidFill>
              </a:rPr>
              <a:t>| </a:t>
            </a:r>
            <a:r>
              <a:rPr lang="zh-CN" altLang="en-US">
                <a:solidFill>
                  <a:schemeClr val="bg1"/>
                </a:solidFill>
              </a:rPr>
              <a:t>Group </a:t>
            </a:r>
            <a:r>
              <a:rPr lang="en-US" altLang="zh-CN">
                <a:solidFill>
                  <a:schemeClr val="bg1"/>
                </a:solidFill>
              </a:rPr>
              <a:t>p</a:t>
            </a:r>
            <a:r>
              <a:rPr lang="zh-CN" altLang="en-US">
                <a:solidFill>
                  <a:schemeClr val="bg1"/>
                </a:solidFill>
              </a:rPr>
              <a:t>olicy</a:t>
            </a:r>
            <a:r>
              <a:rPr lang="zh-CN" altLang="en-US">
                <a:solidFill>
                  <a:schemeClr val="bg1"/>
                </a:solidFill>
              </a:rPr>
              <a:t> </a:t>
            </a:r>
            <a:endParaRPr lang="en-US" altLang="zh-CN">
              <a:solidFill>
                <a:schemeClr val="bg1"/>
              </a:solidFill>
            </a:endParaRPr>
          </a:p>
        </p:txBody>
      </p:sp>
      <p:pic>
        <p:nvPicPr>
          <p:cNvPr id="9" name="图片 8"/>
          <p:cNvPicPr>
            <a:picLocks noChangeAspect="1"/>
          </p:cNvPicPr>
          <p:nvPr>
            <p:custDataLst>
              <p:tags r:id="rId1"/>
            </p:custDataLst>
          </p:nvPr>
        </p:nvPicPr>
        <p:blipFill>
          <a:blip r:embed="rId2"/>
          <a:stretch>
            <a:fillRect/>
          </a:stretch>
        </p:blipFill>
        <p:spPr>
          <a:xfrm>
            <a:off x="1823720" y="1198245"/>
            <a:ext cx="8378190" cy="4327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6050" y="142875"/>
            <a:ext cx="4304030" cy="539750"/>
            <a:chOff x="4717143" y="762772"/>
            <a:chExt cx="6601116" cy="720000"/>
          </a:xfrm>
        </p:grpSpPr>
        <p:sp>
          <p:nvSpPr>
            <p:cNvPr id="4" name="圆角矩形 3"/>
            <p:cNvSpPr/>
            <p:nvPr/>
          </p:nvSpPr>
          <p:spPr>
            <a:xfrm>
              <a:off x="4717143" y="762772"/>
              <a:ext cx="6601116"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28829" y="827148"/>
              <a:ext cx="876513"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84579" y="822066"/>
              <a:ext cx="5749925"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Teaching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27" name="图片 26" descr="微信图片_20190712132802"/>
          <p:cNvPicPr>
            <a:picLocks noChangeAspect="1"/>
          </p:cNvPicPr>
          <p:nvPr>
            <p:custDataLst>
              <p:tags r:id="rId1"/>
            </p:custDataLst>
          </p:nvPr>
        </p:nvPicPr>
        <p:blipFill>
          <a:blip r:embed="rId2"/>
          <a:stretch>
            <a:fillRect/>
          </a:stretch>
        </p:blipFill>
        <p:spPr>
          <a:xfrm>
            <a:off x="809625" y="1028065"/>
            <a:ext cx="4871085" cy="3045460"/>
          </a:xfrm>
          <a:prstGeom prst="rect">
            <a:avLst/>
          </a:prstGeom>
        </p:spPr>
      </p:pic>
      <p:sp>
        <p:nvSpPr>
          <p:cNvPr id="23575" name="Rectangle 60"/>
          <p:cNvSpPr>
            <a:spLocks noChangeArrowheads="1"/>
          </p:cNvSpPr>
          <p:nvPr/>
        </p:nvSpPr>
        <p:spPr bwMode="auto">
          <a:xfrm>
            <a:off x="912495" y="2070735"/>
            <a:ext cx="965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remote control</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3584" name="Rectangle 60"/>
          <p:cNvSpPr>
            <a:spLocks noChangeArrowheads="1"/>
          </p:cNvSpPr>
          <p:nvPr/>
        </p:nvSpPr>
        <p:spPr bwMode="auto">
          <a:xfrm>
            <a:off x="1725930" y="2070735"/>
            <a:ext cx="1002030" cy="44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r</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emote viewing</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3588" name="Rectangle 60"/>
          <p:cNvSpPr>
            <a:spLocks noChangeArrowheads="1"/>
          </p:cNvSpPr>
          <p:nvPr/>
        </p:nvSpPr>
        <p:spPr bwMode="auto">
          <a:xfrm>
            <a:off x="2531745" y="2070735"/>
            <a:ext cx="108712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a</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rchive distribution</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9" name="Rectangle 60"/>
          <p:cNvSpPr>
            <a:spLocks noChangeArrowheads="1"/>
          </p:cNvSpPr>
          <p:nvPr/>
        </p:nvSpPr>
        <p:spPr bwMode="auto">
          <a:xfrm>
            <a:off x="3500120" y="2070735"/>
            <a:ext cx="989330" cy="4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c</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ollect homework</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0" name="Rectangle 60"/>
          <p:cNvSpPr>
            <a:spLocks noChangeArrowheads="1"/>
          </p:cNvSpPr>
          <p:nvPr/>
        </p:nvSpPr>
        <p:spPr bwMode="auto">
          <a:xfrm>
            <a:off x="4424680" y="2072005"/>
            <a:ext cx="8216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v</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iewing</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a:p>
            <a:pPr algn="ctr" eaLnBrk="1" hangingPunct="1"/>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 Jobs</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3" name="Rectangle 60"/>
          <p:cNvSpPr>
            <a:spLocks noChangeArrowheads="1"/>
          </p:cNvSpPr>
          <p:nvPr/>
        </p:nvSpPr>
        <p:spPr bwMode="auto">
          <a:xfrm>
            <a:off x="900430" y="3428365"/>
            <a:ext cx="11214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w</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eb page restrictions</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6" name="Rectangle 60"/>
          <p:cNvSpPr>
            <a:spLocks noChangeArrowheads="1"/>
          </p:cNvSpPr>
          <p:nvPr/>
        </p:nvSpPr>
        <p:spPr bwMode="auto">
          <a:xfrm>
            <a:off x="1821180" y="3437890"/>
            <a:ext cx="10642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p</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rogram restrictions</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7" name="Rectangle 60"/>
          <p:cNvSpPr>
            <a:spLocks noChangeArrowheads="1"/>
          </p:cNvSpPr>
          <p:nvPr/>
        </p:nvSpPr>
        <p:spPr bwMode="auto">
          <a:xfrm>
            <a:off x="2653030" y="3428365"/>
            <a:ext cx="11036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b</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lack screen silence</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0" name="Rectangle 60"/>
          <p:cNvSpPr>
            <a:spLocks noChangeArrowheads="1"/>
          </p:cNvSpPr>
          <p:nvPr/>
        </p:nvSpPr>
        <p:spPr bwMode="auto">
          <a:xfrm>
            <a:off x="3644265" y="3428365"/>
            <a:ext cx="7181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d</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evice </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a:p>
            <a:pPr algn="ctr" eaLnBrk="1" hangingPunct="1"/>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Lock</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2" name="Rectangle 60"/>
          <p:cNvSpPr>
            <a:spLocks noChangeArrowheads="1"/>
          </p:cNvSpPr>
          <p:nvPr/>
        </p:nvSpPr>
        <p:spPr bwMode="auto">
          <a:xfrm>
            <a:off x="4396105" y="3409315"/>
            <a:ext cx="8642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s</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ystem </a:t>
            </a:r>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l</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ock</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pic>
        <p:nvPicPr>
          <p:cNvPr id="11" name="图片 10" descr="C:\Users\Arvin\Desktop\图片2.png图片2"/>
          <p:cNvPicPr>
            <a:picLocks noChangeAspect="1"/>
          </p:cNvPicPr>
          <p:nvPr>
            <p:custDataLst>
              <p:tags r:id="rId3"/>
            </p:custDataLst>
          </p:nvPr>
        </p:nvPicPr>
        <p:blipFill>
          <a:blip r:embed="rId4"/>
          <a:srcRect/>
          <a:stretch>
            <a:fillRect/>
          </a:stretch>
        </p:blipFill>
        <p:spPr>
          <a:xfrm>
            <a:off x="700405" y="3782060"/>
            <a:ext cx="4904105" cy="3103880"/>
          </a:xfrm>
          <a:prstGeom prst="rect">
            <a:avLst/>
          </a:prstGeom>
        </p:spPr>
      </p:pic>
      <p:sp>
        <p:nvSpPr>
          <p:cNvPr id="12" name="Rectangle 60"/>
          <p:cNvSpPr>
            <a:spLocks noChangeArrowheads="1"/>
          </p:cNvSpPr>
          <p:nvPr/>
        </p:nvSpPr>
        <p:spPr bwMode="auto">
          <a:xfrm>
            <a:off x="916305" y="4826635"/>
            <a:ext cx="9423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remote shutdown</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8" name="Rectangle 60"/>
          <p:cNvSpPr>
            <a:spLocks noChangeArrowheads="1"/>
          </p:cNvSpPr>
          <p:nvPr/>
        </p:nvSpPr>
        <p:spPr bwMode="auto">
          <a:xfrm>
            <a:off x="1824990" y="4817110"/>
            <a:ext cx="7829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remote reboot</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19" name="Rectangle 60"/>
          <p:cNvSpPr>
            <a:spLocks noChangeArrowheads="1"/>
          </p:cNvSpPr>
          <p:nvPr/>
        </p:nvSpPr>
        <p:spPr bwMode="auto">
          <a:xfrm>
            <a:off x="2609215" y="4798060"/>
            <a:ext cx="943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r</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emote wake-up</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1" name="Rectangle 60"/>
          <p:cNvSpPr>
            <a:spLocks noChangeArrowheads="1"/>
          </p:cNvSpPr>
          <p:nvPr/>
        </p:nvSpPr>
        <p:spPr bwMode="auto">
          <a:xfrm>
            <a:off x="3480435" y="4798060"/>
            <a:ext cx="9258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r</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emote operation</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3" name="Rectangle 60"/>
          <p:cNvSpPr>
            <a:spLocks noChangeArrowheads="1"/>
          </p:cNvSpPr>
          <p:nvPr/>
        </p:nvSpPr>
        <p:spPr bwMode="auto">
          <a:xfrm>
            <a:off x="871855" y="6056630"/>
            <a:ext cx="11442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a:solidFill>
                  <a:schemeClr val="bg1"/>
                </a:solidFill>
                <a:latin typeface="Calibri" panose="020F0502020204030204" charset="0"/>
                <a:ea typeface="张海山锐谐体" panose="02000000000000000000" pitchFamily="2" charset="-122"/>
                <a:sym typeface="Calibri" panose="020F0502020204030204" charset="0"/>
              </a:rPr>
              <a:t>r</a:t>
            </a:r>
            <a:r>
              <a:rPr lang="zh-CN" altLang="en-US" sz="1400" b="1">
                <a:solidFill>
                  <a:schemeClr val="bg1"/>
                </a:solidFill>
                <a:latin typeface="Calibri" panose="020F0502020204030204" charset="0"/>
                <a:ea typeface="张海山锐谐体" panose="02000000000000000000" pitchFamily="2" charset="-122"/>
                <a:sym typeface="Calibri" panose="020F0502020204030204" charset="0"/>
              </a:rPr>
              <a:t>emote maintenance</a:t>
            </a:r>
            <a:endParaRPr lang="zh-CN" altLang="en-US"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4" name="Rectangle 60"/>
          <p:cNvSpPr>
            <a:spLocks noChangeArrowheads="1"/>
          </p:cNvSpPr>
          <p:nvPr/>
        </p:nvSpPr>
        <p:spPr bwMode="auto">
          <a:xfrm>
            <a:off x="1742440" y="6056630"/>
            <a:ext cx="9950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scheduled tasks</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5" name="Rectangle 60"/>
          <p:cNvSpPr>
            <a:spLocks noChangeArrowheads="1"/>
          </p:cNvSpPr>
          <p:nvPr/>
        </p:nvSpPr>
        <p:spPr bwMode="auto">
          <a:xfrm>
            <a:off x="2502535" y="6028055"/>
            <a:ext cx="12249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a</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sset </a:t>
            </a:r>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m</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anagement</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6" name="Rectangle 60"/>
          <p:cNvSpPr>
            <a:spLocks noChangeArrowheads="1"/>
          </p:cNvSpPr>
          <p:nvPr/>
        </p:nvSpPr>
        <p:spPr bwMode="auto">
          <a:xfrm>
            <a:off x="3590290" y="6028055"/>
            <a:ext cx="8388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c</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lear </a:t>
            </a:r>
            <a:r>
              <a:rPr lang="en-US" altLang="zh-CN" sz="1400" b="1" dirty="0">
                <a:solidFill>
                  <a:schemeClr val="bg1"/>
                </a:solidFill>
                <a:latin typeface="Calibri" panose="020F0502020204030204" charset="0"/>
                <a:ea typeface="张海山锐谐体" panose="02000000000000000000" pitchFamily="2" charset="-122"/>
                <a:sym typeface="Calibri" panose="020F0502020204030204" charset="0"/>
              </a:rPr>
              <a:t>s</a:t>
            </a:r>
            <a:r>
              <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rPr>
              <a:t>ettings</a:t>
            </a:r>
            <a:endParaRPr lang="zh-CN" altLang="en-US"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8" name="Rectangle 60"/>
          <p:cNvSpPr>
            <a:spLocks noChangeArrowheads="1"/>
          </p:cNvSpPr>
          <p:nvPr/>
        </p:nvSpPr>
        <p:spPr bwMode="auto">
          <a:xfrm>
            <a:off x="4314825" y="4785995"/>
            <a:ext cx="899160" cy="486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sz="1400" b="1">
                <a:solidFill>
                  <a:schemeClr val="bg1"/>
                </a:solidFill>
                <a:latin typeface="Calibri" panose="020F0502020204030204" charset="0"/>
                <a:ea typeface="张海山锐谐体" panose="02000000000000000000" pitchFamily="2" charset="-122"/>
                <a:sym typeface="Calibri" panose="020F0502020204030204" charset="0"/>
              </a:rPr>
              <a:t>ID </a:t>
            </a:r>
            <a:endParaRPr sz="1400" b="1">
              <a:solidFill>
                <a:schemeClr val="bg1"/>
              </a:solidFill>
              <a:latin typeface="Calibri" panose="020F0502020204030204" charset="0"/>
              <a:ea typeface="张海山锐谐体" panose="02000000000000000000" pitchFamily="2" charset="-122"/>
              <a:sym typeface="Calibri" panose="020F0502020204030204" charset="0"/>
            </a:endParaRPr>
          </a:p>
          <a:p>
            <a:pPr algn="ctr" eaLnBrk="1" hangingPunct="1"/>
            <a:r>
              <a:rPr sz="1400" b="1">
                <a:solidFill>
                  <a:schemeClr val="bg1"/>
                </a:solidFill>
                <a:latin typeface="Calibri" panose="020F0502020204030204" charset="0"/>
                <a:ea typeface="张海山锐谐体" panose="02000000000000000000" pitchFamily="2" charset="-122"/>
                <a:sym typeface="Calibri" panose="020F0502020204030204" charset="0"/>
              </a:rPr>
              <a:t>sorting</a:t>
            </a:r>
            <a:endParaRPr sz="1400" b="1">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29" name="Rectangle 60"/>
          <p:cNvSpPr>
            <a:spLocks noChangeArrowheads="1"/>
          </p:cNvSpPr>
          <p:nvPr/>
        </p:nvSpPr>
        <p:spPr bwMode="auto">
          <a:xfrm>
            <a:off x="4318635" y="6028055"/>
            <a:ext cx="8947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sz="1400" b="1" dirty="0">
                <a:solidFill>
                  <a:schemeClr val="bg1"/>
                </a:solidFill>
                <a:latin typeface="Calibri" panose="020F0502020204030204" charset="0"/>
                <a:ea typeface="张海山锐谐体" panose="02000000000000000000" pitchFamily="2" charset="-122"/>
                <a:sym typeface="Calibri" panose="020F0502020204030204" charset="0"/>
              </a:rPr>
              <a:t>IP </a:t>
            </a:r>
            <a:endParaRPr sz="1400" b="1" dirty="0">
              <a:solidFill>
                <a:schemeClr val="bg1"/>
              </a:solidFill>
              <a:latin typeface="Calibri" panose="020F0502020204030204" charset="0"/>
              <a:ea typeface="张海山锐谐体" panose="02000000000000000000" pitchFamily="2" charset="-122"/>
              <a:sym typeface="Calibri" panose="020F0502020204030204" charset="0"/>
            </a:endParaRPr>
          </a:p>
          <a:p>
            <a:pPr algn="ctr" eaLnBrk="1" hangingPunct="1"/>
            <a:r>
              <a:rPr lang="en-US" sz="1400" b="1" dirty="0">
                <a:solidFill>
                  <a:schemeClr val="bg1"/>
                </a:solidFill>
                <a:latin typeface="Calibri" panose="020F0502020204030204" charset="0"/>
                <a:ea typeface="张海山锐谐体" panose="02000000000000000000" pitchFamily="2" charset="-122"/>
                <a:sym typeface="Calibri" panose="020F0502020204030204" charset="0"/>
              </a:rPr>
              <a:t>s</a:t>
            </a:r>
            <a:r>
              <a:rPr sz="1400" b="1" dirty="0">
                <a:solidFill>
                  <a:schemeClr val="bg1"/>
                </a:solidFill>
                <a:latin typeface="Calibri" panose="020F0502020204030204" charset="0"/>
                <a:ea typeface="张海山锐谐体" panose="02000000000000000000" pitchFamily="2" charset="-122"/>
                <a:sym typeface="Calibri" panose="020F0502020204030204" charset="0"/>
              </a:rPr>
              <a:t>ettings</a:t>
            </a:r>
            <a:endParaRPr sz="1400" b="1" dirty="0">
              <a:solidFill>
                <a:schemeClr val="bg1"/>
              </a:solidFill>
              <a:latin typeface="Calibri" panose="020F0502020204030204" charset="0"/>
              <a:ea typeface="张海山锐谐体" panose="02000000000000000000" pitchFamily="2" charset="-122"/>
              <a:sym typeface="Calibri" panose="020F0502020204030204" charset="0"/>
            </a:endParaRPr>
          </a:p>
        </p:txBody>
      </p:sp>
      <p:sp>
        <p:nvSpPr>
          <p:cNvPr id="30" name="文本框 29"/>
          <p:cNvSpPr txBox="1"/>
          <p:nvPr/>
        </p:nvSpPr>
        <p:spPr>
          <a:xfrm>
            <a:off x="5897880" y="1358265"/>
            <a:ext cx="5503545" cy="4767580"/>
          </a:xfrm>
          <a:prstGeom prst="rect">
            <a:avLst/>
          </a:prstGeom>
          <a:noFill/>
        </p:spPr>
        <p:txBody>
          <a:bodyPr wrap="square" rtlCol="0" anchor="t">
            <a:spAutoFit/>
          </a:bodyPr>
          <a:p>
            <a:pPr>
              <a:lnSpc>
                <a:spcPct val="130000"/>
              </a:lnSpc>
            </a:pPr>
            <a:r>
              <a:rPr lang="en-US" altLang="zh-CN" dirty="0">
                <a:solidFill>
                  <a:schemeClr val="bg1"/>
                </a:solidFill>
                <a:latin typeface="华文中宋" panose="02010600040101010101" charset="-122"/>
                <a:ea typeface="华文中宋" panose="02010600040101010101" charset="-122"/>
                <a:cs typeface="华文中宋" panose="02010600040101010101" charset="-122"/>
                <a:sym typeface="+mn-ea"/>
              </a:rPr>
              <a:t>      </a:t>
            </a:r>
            <a:r>
              <a:rPr lang="zh-CN" altLang="en-US" dirty="0">
                <a:solidFill>
                  <a:schemeClr val="bg1"/>
                </a:solidFill>
                <a:latin typeface="华文中宋" panose="02010600040101010101" charset="-122"/>
                <a:ea typeface="华文中宋" panose="02010600040101010101" charset="-122"/>
                <a:cs typeface="华文中宋" panose="02010600040101010101" charset="-122"/>
                <a:sym typeface="+mn-ea"/>
              </a:rPr>
              <a:t>The cloud classroom management system provides teachers with rich teaching management functions, assisting them in strictly controlling students' non teaching behaviors during the teaching process, ensuring classroom order, ensuring teaching quality, and allowing students to fully immerse themselves in classroom learning. At the same time, it provides rich teaching interaction functions for teachers and students, making teaching diverse and vivid, improving students' enthusiasm for learning, and cultivating students' interest in learning.</a:t>
            </a:r>
            <a:endParaRPr lang="zh-CN" altLang="en-US"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3575"/>
                                        </p:tgtEl>
                                        <p:attrNameLst>
                                          <p:attrName>style.visibility</p:attrName>
                                        </p:attrNameLst>
                                      </p:cBhvr>
                                      <p:to>
                                        <p:strVal val="visible"/>
                                      </p:to>
                                    </p:set>
                                    <p:anim calcmode="lin" valueType="num">
                                      <p:cBhvr additive="base">
                                        <p:cTn id="16" dur="500" fill="hold"/>
                                        <p:tgtEl>
                                          <p:spTgt spid="23575"/>
                                        </p:tgtEl>
                                        <p:attrNameLst>
                                          <p:attrName>ppt_x</p:attrName>
                                        </p:attrNameLst>
                                      </p:cBhvr>
                                      <p:tavLst>
                                        <p:tav tm="0">
                                          <p:val>
                                            <p:strVal val="#ppt_x"/>
                                          </p:val>
                                        </p:tav>
                                        <p:tav tm="100000">
                                          <p:val>
                                            <p:strVal val="#ppt_x"/>
                                          </p:val>
                                        </p:tav>
                                      </p:tavLst>
                                    </p:anim>
                                    <p:anim calcmode="lin" valueType="num">
                                      <p:cBhvr additive="base">
                                        <p:cTn id="17" dur="500" fill="hold"/>
                                        <p:tgtEl>
                                          <p:spTgt spid="2357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3584"/>
                                        </p:tgtEl>
                                        <p:attrNameLst>
                                          <p:attrName>style.visibility</p:attrName>
                                        </p:attrNameLst>
                                      </p:cBhvr>
                                      <p:to>
                                        <p:strVal val="visible"/>
                                      </p:to>
                                    </p:set>
                                    <p:anim calcmode="lin" valueType="num">
                                      <p:cBhvr additive="base">
                                        <p:cTn id="21" dur="500" fill="hold"/>
                                        <p:tgtEl>
                                          <p:spTgt spid="23584"/>
                                        </p:tgtEl>
                                        <p:attrNameLst>
                                          <p:attrName>ppt_x</p:attrName>
                                        </p:attrNameLst>
                                      </p:cBhvr>
                                      <p:tavLst>
                                        <p:tav tm="0">
                                          <p:val>
                                            <p:strVal val="#ppt_x"/>
                                          </p:val>
                                        </p:tav>
                                        <p:tav tm="100000">
                                          <p:val>
                                            <p:strVal val="#ppt_x"/>
                                          </p:val>
                                        </p:tav>
                                      </p:tavLst>
                                    </p:anim>
                                    <p:anim calcmode="lin" valueType="num">
                                      <p:cBhvr additive="base">
                                        <p:cTn id="22" dur="500" fill="hold"/>
                                        <p:tgtEl>
                                          <p:spTgt spid="2358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3588"/>
                                        </p:tgtEl>
                                        <p:attrNameLst>
                                          <p:attrName>style.visibility</p:attrName>
                                        </p:attrNameLst>
                                      </p:cBhvr>
                                      <p:to>
                                        <p:strVal val="visible"/>
                                      </p:to>
                                    </p:set>
                                    <p:anim calcmode="lin" valueType="num">
                                      <p:cBhvr additive="base">
                                        <p:cTn id="26" dur="500" fill="hold"/>
                                        <p:tgtEl>
                                          <p:spTgt spid="23588"/>
                                        </p:tgtEl>
                                        <p:attrNameLst>
                                          <p:attrName>ppt_x</p:attrName>
                                        </p:attrNameLst>
                                      </p:cBhvr>
                                      <p:tavLst>
                                        <p:tav tm="0">
                                          <p:val>
                                            <p:strVal val="#ppt_x"/>
                                          </p:val>
                                        </p:tav>
                                        <p:tav tm="100000">
                                          <p:val>
                                            <p:strVal val="#ppt_x"/>
                                          </p:val>
                                        </p:tav>
                                      </p:tavLst>
                                    </p:anim>
                                    <p:anim calcmode="lin" valueType="num">
                                      <p:cBhvr additive="base">
                                        <p:cTn id="27" dur="500" fill="hold"/>
                                        <p:tgtEl>
                                          <p:spTgt spid="2358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ppt_x"/>
                                          </p:val>
                                        </p:tav>
                                        <p:tav tm="100000">
                                          <p:val>
                                            <p:strVal val="#ppt_x"/>
                                          </p:val>
                                        </p:tav>
                                      </p:tavLst>
                                    </p:anim>
                                    <p:anim calcmode="lin" valueType="num">
                                      <p:cBhvr additive="base">
                                        <p:cTn id="67" dur="500" fill="hold"/>
                                        <p:tgtEl>
                                          <p:spTgt spid="11"/>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ppt_x"/>
                                          </p:val>
                                        </p:tav>
                                        <p:tav tm="100000">
                                          <p:val>
                                            <p:strVal val="#ppt_x"/>
                                          </p:val>
                                        </p:tav>
                                      </p:tavLst>
                                    </p:anim>
                                    <p:anim calcmode="lin" valueType="num">
                                      <p:cBhvr additive="base">
                                        <p:cTn id="77" dur="500" fill="hold"/>
                                        <p:tgtEl>
                                          <p:spTgt spid="18"/>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ppt_x"/>
                                          </p:val>
                                        </p:tav>
                                        <p:tav tm="100000">
                                          <p:val>
                                            <p:strVal val="#ppt_x"/>
                                          </p:val>
                                        </p:tav>
                                      </p:tavLst>
                                    </p:anim>
                                    <p:anim calcmode="lin" valueType="num">
                                      <p:cBhvr additive="base">
                                        <p:cTn id="87" dur="500" fill="hold"/>
                                        <p:tgtEl>
                                          <p:spTgt spid="21"/>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2" presetClass="entr" presetSubtype="4"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additive="base">
                                        <p:cTn id="96" dur="500" fill="hold"/>
                                        <p:tgtEl>
                                          <p:spTgt spid="24"/>
                                        </p:tgtEl>
                                        <p:attrNameLst>
                                          <p:attrName>ppt_x</p:attrName>
                                        </p:attrNameLst>
                                      </p:cBhvr>
                                      <p:tavLst>
                                        <p:tav tm="0">
                                          <p:val>
                                            <p:strVal val="#ppt_x"/>
                                          </p:val>
                                        </p:tav>
                                        <p:tav tm="100000">
                                          <p:val>
                                            <p:strVal val="#ppt_x"/>
                                          </p:val>
                                        </p:tav>
                                      </p:tavLst>
                                    </p:anim>
                                    <p:anim calcmode="lin" valueType="num">
                                      <p:cBhvr additive="base">
                                        <p:cTn id="97" dur="500" fill="hold"/>
                                        <p:tgtEl>
                                          <p:spTgt spid="24"/>
                                        </p:tgtEl>
                                        <p:attrNameLst>
                                          <p:attrName>ppt_y</p:attrName>
                                        </p:attrNameLst>
                                      </p:cBhvr>
                                      <p:tavLst>
                                        <p:tav tm="0">
                                          <p:val>
                                            <p:strVal val="1+#ppt_h/2"/>
                                          </p:val>
                                        </p:tav>
                                        <p:tav tm="100000">
                                          <p:val>
                                            <p:strVal val="#ppt_y"/>
                                          </p:val>
                                        </p:tav>
                                      </p:tavLst>
                                    </p:anim>
                                  </p:childTnLst>
                                </p:cTn>
                              </p:par>
                            </p:childTnLst>
                          </p:cTn>
                        </p:par>
                        <p:par>
                          <p:cTn id="98" fill="hold">
                            <p:stCondLst>
                              <p:cond delay="9500"/>
                            </p:stCondLst>
                            <p:childTnLst>
                              <p:par>
                                <p:cTn id="99" presetID="2" presetClass="entr" presetSubtype="4"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500" fill="hold"/>
                                        <p:tgtEl>
                                          <p:spTgt spid="25"/>
                                        </p:tgtEl>
                                        <p:attrNameLst>
                                          <p:attrName>ppt_x</p:attrName>
                                        </p:attrNameLst>
                                      </p:cBhvr>
                                      <p:tavLst>
                                        <p:tav tm="0">
                                          <p:val>
                                            <p:strVal val="#ppt_x"/>
                                          </p:val>
                                        </p:tav>
                                        <p:tav tm="100000">
                                          <p:val>
                                            <p:strVal val="#ppt_x"/>
                                          </p:val>
                                        </p:tav>
                                      </p:tavLst>
                                    </p:anim>
                                    <p:anim calcmode="lin" valueType="num">
                                      <p:cBhvr additive="base">
                                        <p:cTn id="102" dur="500" fill="hold"/>
                                        <p:tgtEl>
                                          <p:spTgt spid="25"/>
                                        </p:tgtEl>
                                        <p:attrNameLst>
                                          <p:attrName>ppt_y</p:attrName>
                                        </p:attrNameLst>
                                      </p:cBhvr>
                                      <p:tavLst>
                                        <p:tav tm="0">
                                          <p:val>
                                            <p:strVal val="1+#ppt_h/2"/>
                                          </p:val>
                                        </p:tav>
                                        <p:tav tm="100000">
                                          <p:val>
                                            <p:strVal val="#ppt_y"/>
                                          </p:val>
                                        </p:tav>
                                      </p:tavLst>
                                    </p:anim>
                                  </p:childTnLst>
                                </p:cTn>
                              </p:par>
                            </p:childTnLst>
                          </p:cTn>
                        </p:par>
                        <p:par>
                          <p:cTn id="103" fill="hold">
                            <p:stCondLst>
                              <p:cond delay="10000"/>
                            </p:stCondLst>
                            <p:childTnLst>
                              <p:par>
                                <p:cTn id="104" presetID="2" presetClass="entr" presetSubtype="4"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fill="hold"/>
                                        <p:tgtEl>
                                          <p:spTgt spid="26"/>
                                        </p:tgtEl>
                                        <p:attrNameLst>
                                          <p:attrName>ppt_x</p:attrName>
                                        </p:attrNameLst>
                                      </p:cBhvr>
                                      <p:tavLst>
                                        <p:tav tm="0">
                                          <p:val>
                                            <p:strVal val="#ppt_x"/>
                                          </p:val>
                                        </p:tav>
                                        <p:tav tm="100000">
                                          <p:val>
                                            <p:strVal val="#ppt_x"/>
                                          </p:val>
                                        </p:tav>
                                      </p:tavLst>
                                    </p:anim>
                                    <p:anim calcmode="lin" valueType="num">
                                      <p:cBhvr additive="base">
                                        <p:cTn id="107" dur="500" fill="hold"/>
                                        <p:tgtEl>
                                          <p:spTgt spid="26"/>
                                        </p:tgtEl>
                                        <p:attrNameLst>
                                          <p:attrName>ppt_y</p:attrName>
                                        </p:attrNameLst>
                                      </p:cBhvr>
                                      <p:tavLst>
                                        <p:tav tm="0">
                                          <p:val>
                                            <p:strVal val="1+#ppt_h/2"/>
                                          </p:val>
                                        </p:tav>
                                        <p:tav tm="100000">
                                          <p:val>
                                            <p:strVal val="#ppt_y"/>
                                          </p:val>
                                        </p:tav>
                                      </p:tavLst>
                                    </p:anim>
                                  </p:childTnLst>
                                </p:cTn>
                              </p:par>
                            </p:childTnLst>
                          </p:cTn>
                        </p:par>
                        <p:par>
                          <p:cTn id="108" fill="hold">
                            <p:stCondLst>
                              <p:cond delay="10500"/>
                            </p:stCondLst>
                            <p:childTnLst>
                              <p:par>
                                <p:cTn id="109" presetID="2" presetClass="entr" presetSubtype="4"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fill="hold"/>
                                        <p:tgtEl>
                                          <p:spTgt spid="28"/>
                                        </p:tgtEl>
                                        <p:attrNameLst>
                                          <p:attrName>ppt_x</p:attrName>
                                        </p:attrNameLst>
                                      </p:cBhvr>
                                      <p:tavLst>
                                        <p:tav tm="0">
                                          <p:val>
                                            <p:strVal val="#ppt_x"/>
                                          </p:val>
                                        </p:tav>
                                        <p:tav tm="100000">
                                          <p:val>
                                            <p:strVal val="#ppt_x"/>
                                          </p:val>
                                        </p:tav>
                                      </p:tavLst>
                                    </p:anim>
                                    <p:anim calcmode="lin" valueType="num">
                                      <p:cBhvr additive="base">
                                        <p:cTn id="112" dur="500" fill="hold"/>
                                        <p:tgtEl>
                                          <p:spTgt spid="28"/>
                                        </p:tgtEl>
                                        <p:attrNameLst>
                                          <p:attrName>ppt_y</p:attrName>
                                        </p:attrNameLst>
                                      </p:cBhvr>
                                      <p:tavLst>
                                        <p:tav tm="0">
                                          <p:val>
                                            <p:strVal val="1+#ppt_h/2"/>
                                          </p:val>
                                        </p:tav>
                                        <p:tav tm="100000">
                                          <p:val>
                                            <p:strVal val="#ppt_y"/>
                                          </p:val>
                                        </p:tav>
                                      </p:tavLst>
                                    </p:anim>
                                  </p:childTnLst>
                                </p:cTn>
                              </p:par>
                            </p:childTnLst>
                          </p:cTn>
                        </p:par>
                        <p:par>
                          <p:cTn id="113" fill="hold">
                            <p:stCondLst>
                              <p:cond delay="11000"/>
                            </p:stCondLst>
                            <p:childTnLst>
                              <p:par>
                                <p:cTn id="114" presetID="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 calcmode="lin" valueType="num">
                                      <p:cBhvr additive="base">
                                        <p:cTn id="116" dur="500" fill="hold"/>
                                        <p:tgtEl>
                                          <p:spTgt spid="29"/>
                                        </p:tgtEl>
                                        <p:attrNameLst>
                                          <p:attrName>ppt_x</p:attrName>
                                        </p:attrNameLst>
                                      </p:cBhvr>
                                      <p:tavLst>
                                        <p:tav tm="0">
                                          <p:val>
                                            <p:strVal val="#ppt_x"/>
                                          </p:val>
                                        </p:tav>
                                        <p:tav tm="100000">
                                          <p:val>
                                            <p:strVal val="#ppt_x"/>
                                          </p:val>
                                        </p:tav>
                                      </p:tavLst>
                                    </p:anim>
                                    <p:anim calcmode="lin" valueType="num">
                                      <p:cBhvr additive="base">
                                        <p:cTn id="11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5" grpId="0"/>
      <p:bldP spid="23584" grpId="0"/>
      <p:bldP spid="23588" grpId="0"/>
      <p:bldP spid="9" grpId="0"/>
      <p:bldP spid="10" grpId="0"/>
      <p:bldP spid="13" grpId="0"/>
      <p:bldP spid="16" grpId="0"/>
      <p:bldP spid="17" grpId="0"/>
      <p:bldP spid="20" grpId="0"/>
      <p:bldP spid="22" grpId="0"/>
      <p:bldP spid="12" grpId="0"/>
      <p:bldP spid="18" grpId="0"/>
      <p:bldP spid="19" grpId="0"/>
      <p:bldP spid="21" grpId="0"/>
      <p:bldP spid="23" grpId="0"/>
      <p:bldP spid="24" grpId="0"/>
      <p:bldP spid="25" grpId="0"/>
      <p:bldP spid="26"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4905375" y="1591945"/>
            <a:ext cx="6491605" cy="374523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2000" dirty="0" smtClean="0">
                <a:solidFill>
                  <a:schemeClr val="bg1"/>
                </a:solidFill>
                <a:sym typeface="+mn-ea"/>
              </a:rPr>
              <a:t>·</a:t>
            </a:r>
            <a:r>
              <a:rPr sz="2000" dirty="0" smtClean="0">
                <a:solidFill>
                  <a:schemeClr val="bg1"/>
                </a:solidFill>
                <a:sym typeface="+mn-ea"/>
              </a:rPr>
              <a:t>Prohibit student keyboard/mouse/network/running program operations</a:t>
            </a:r>
            <a:endParaRPr sz="2000" dirty="0" smtClean="0">
              <a:solidFill>
                <a:schemeClr val="bg1"/>
              </a:solidFill>
              <a:sym typeface="+mn-ea"/>
            </a:endParaRPr>
          </a:p>
          <a:p>
            <a:r>
              <a:rPr lang="en-US" altLang="zh-CN" sz="2000" dirty="0" smtClean="0">
                <a:solidFill>
                  <a:schemeClr val="bg1"/>
                </a:solidFill>
                <a:sym typeface="+mn-ea"/>
              </a:rPr>
              <a:t>·</a:t>
            </a:r>
            <a:r>
              <a:rPr lang="zh-CN" altLang="en-US" sz="2000" dirty="0" smtClean="0">
                <a:solidFill>
                  <a:schemeClr val="bg1"/>
                </a:solidFill>
                <a:sym typeface="+mn-ea"/>
              </a:rPr>
              <a:t>Prohibit user creation and system management behavior</a:t>
            </a:r>
            <a:endParaRPr lang="zh-CN" altLang="en-US" sz="2000" dirty="0" smtClean="0">
              <a:solidFill>
                <a:schemeClr val="bg1"/>
              </a:solidFill>
              <a:sym typeface="+mn-ea"/>
            </a:endParaRPr>
          </a:p>
          <a:p>
            <a:r>
              <a:rPr lang="en-US" altLang="zh-CN" sz="2000" dirty="0" smtClean="0">
                <a:solidFill>
                  <a:schemeClr val="bg1"/>
                </a:solidFill>
                <a:sym typeface="+mn-ea"/>
              </a:rPr>
              <a:t>·</a:t>
            </a:r>
            <a:r>
              <a:rPr sz="2000" dirty="0" smtClean="0">
                <a:solidFill>
                  <a:schemeClr val="bg1"/>
                </a:solidFill>
                <a:sym typeface="+mn-ea"/>
              </a:rPr>
              <a:t>Prohibit unplugging the network cable and </a:t>
            </a:r>
            <a:r>
              <a:rPr lang="en-US" sz="2000" dirty="0" smtClean="0">
                <a:solidFill>
                  <a:schemeClr val="bg1"/>
                </a:solidFill>
                <a:sym typeface="+mn-ea"/>
              </a:rPr>
              <a:t>        </a:t>
            </a:r>
            <a:r>
              <a:rPr sz="2000" dirty="0" smtClean="0">
                <a:solidFill>
                  <a:schemeClr val="bg1"/>
                </a:solidFill>
                <a:sym typeface="+mn-ea"/>
              </a:rPr>
              <a:t>inserting a USB drive</a:t>
            </a:r>
            <a:endParaRPr sz="2000" dirty="0" smtClean="0">
              <a:solidFill>
                <a:schemeClr val="bg1"/>
              </a:solidFill>
              <a:sym typeface="+mn-ea"/>
            </a:endParaRPr>
          </a:p>
          <a:p>
            <a:r>
              <a:rPr lang="en-US" altLang="zh-CN" sz="2000" dirty="0" smtClean="0">
                <a:solidFill>
                  <a:schemeClr val="bg1"/>
                </a:solidFill>
                <a:sym typeface="+mn-ea"/>
              </a:rPr>
              <a:t>·</a:t>
            </a:r>
            <a:r>
              <a:rPr lang="zh-CN" altLang="en-US" sz="2000" dirty="0" smtClean="0">
                <a:solidFill>
                  <a:schemeClr val="bg1"/>
                </a:solidFill>
                <a:sym typeface="+mn-ea"/>
              </a:rPr>
              <a:t>Ensure classroom discipline through interfaces, </a:t>
            </a:r>
            <a:r>
              <a:rPr lang="en-US" altLang="zh-CN" sz="2000" dirty="0" smtClean="0">
                <a:solidFill>
                  <a:schemeClr val="bg1"/>
                </a:solidFill>
                <a:sym typeface="+mn-ea"/>
              </a:rPr>
              <a:t>     </a:t>
            </a:r>
            <a:r>
              <a:rPr lang="zh-CN" altLang="en-US" sz="2000" dirty="0" smtClean="0">
                <a:solidFill>
                  <a:schemeClr val="bg1"/>
                </a:solidFill>
                <a:sym typeface="+mn-ea"/>
              </a:rPr>
              <a:t>system permissions, and locking strategies</a:t>
            </a:r>
            <a:endParaRPr lang="zh-CN" altLang="en-US" sz="2000" dirty="0" smtClean="0">
              <a:solidFill>
                <a:schemeClr val="bg1"/>
              </a:solidFill>
              <a:sym typeface="+mn-ea"/>
            </a:endParaRPr>
          </a:p>
        </p:txBody>
      </p:sp>
      <p:grpSp>
        <p:nvGrpSpPr>
          <p:cNvPr id="2" name="组合 1"/>
          <p:cNvGrpSpPr/>
          <p:nvPr/>
        </p:nvGrpSpPr>
        <p:grpSpPr>
          <a:xfrm>
            <a:off x="69850" y="85725"/>
            <a:ext cx="4766840" cy="539750"/>
            <a:chOff x="4717143" y="762772"/>
            <a:chExt cx="5760000"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924" y="827148"/>
              <a:ext cx="943093"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60659" y="822066"/>
              <a:ext cx="4761101"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Classroom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custDataLst>
              <p:tags r:id="rId1"/>
            </p:custDataLst>
          </p:nvPr>
        </p:nvPicPr>
        <p:blipFill>
          <a:blip r:embed="rId2"/>
          <a:stretch>
            <a:fillRect/>
          </a:stretch>
        </p:blipFill>
        <p:spPr>
          <a:xfrm>
            <a:off x="1653540" y="1424940"/>
            <a:ext cx="2371725" cy="4276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7383145" y="1624965"/>
            <a:ext cx="4311015" cy="374523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rPr>
              <a:t>From automatic switching of systems to applications used by students, strategies for accessing the internet, summary and display of student information, and automatic display of teaching announcements, it is effortless in different teaching environments</a:t>
            </a:r>
            <a:endParaRPr lang="zh-CN" altLang="en-US" sz="2000" dirty="0" smtClean="0">
              <a:solidFill>
                <a:schemeClr val="bg1"/>
              </a:solidFill>
            </a:endParaRPr>
          </a:p>
        </p:txBody>
      </p:sp>
      <p:grpSp>
        <p:nvGrpSpPr>
          <p:cNvPr id="3" name="组合 2"/>
          <p:cNvGrpSpPr/>
          <p:nvPr/>
        </p:nvGrpSpPr>
        <p:grpSpPr>
          <a:xfrm>
            <a:off x="69850" y="85725"/>
            <a:ext cx="3721735" cy="539750"/>
            <a:chOff x="4717143" y="762772"/>
            <a:chExt cx="5517150" cy="720000"/>
          </a:xfrm>
        </p:grpSpPr>
        <p:sp>
          <p:nvSpPr>
            <p:cNvPr id="4" name="圆角矩形 3"/>
            <p:cNvSpPr/>
            <p:nvPr/>
          </p:nvSpPr>
          <p:spPr>
            <a:xfrm>
              <a:off x="4717143" y="762772"/>
              <a:ext cx="551715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55" y="827148"/>
              <a:ext cx="928154"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682009" y="822066"/>
              <a:ext cx="4386610"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Terminal strategy</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custDataLst>
              <p:tags r:id="rId1"/>
            </p:custDataLst>
          </p:nvPr>
        </p:nvPicPr>
        <p:blipFill>
          <a:blip r:embed="rId2"/>
          <a:stretch>
            <a:fillRect/>
          </a:stretch>
        </p:blipFill>
        <p:spPr>
          <a:xfrm>
            <a:off x="509905" y="1779905"/>
            <a:ext cx="6311265" cy="3590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532505" cy="539750"/>
            <a:chOff x="4717143" y="762772"/>
            <a:chExt cx="5128151" cy="720000"/>
          </a:xfrm>
        </p:grpSpPr>
        <p:sp>
          <p:nvSpPr>
            <p:cNvPr id="4" name="圆角矩形 3"/>
            <p:cNvSpPr/>
            <p:nvPr/>
          </p:nvSpPr>
          <p:spPr>
            <a:xfrm>
              <a:off x="4717143" y="762772"/>
              <a:ext cx="5128151"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710878" y="822066"/>
              <a:ext cx="4017344" cy="614118"/>
            </a:xfrm>
            <a:prstGeom prst="rect">
              <a:avLst/>
            </a:prstGeom>
            <a:noFill/>
          </p:spPr>
          <p:txBody>
            <a:bodyPr wrap="square" rtlCol="0">
              <a:spAutoFit/>
            </a:bodyPr>
            <a:p>
              <a:r>
                <a:rPr sz="2400" b="1" dirty="0">
                  <a:solidFill>
                    <a:schemeClr val="bg1"/>
                  </a:solidFill>
                  <a:latin typeface="微软雅黑" panose="020B0503020204020204" pitchFamily="34" charset="-122"/>
                  <a:ea typeface="微软雅黑" panose="020B0503020204020204" pitchFamily="34" charset="-122"/>
                </a:rPr>
                <a:t>IP management</a:t>
              </a:r>
              <a:endParaRPr sz="2400" b="1" dirty="0">
                <a:solidFill>
                  <a:schemeClr val="bg1"/>
                </a:solidFill>
                <a:latin typeface="微软雅黑" panose="020B0503020204020204" pitchFamily="34" charset="-122"/>
                <a:ea typeface="微软雅黑" panose="020B0503020204020204" pitchFamily="34" charset="-122"/>
              </a:endParaRPr>
            </a:p>
          </p:txBody>
        </p:sp>
      </p:grpSp>
      <p:sp>
        <p:nvSpPr>
          <p:cNvPr id="9" name="TextBox 4"/>
          <p:cNvSpPr txBox="1"/>
          <p:nvPr/>
        </p:nvSpPr>
        <p:spPr>
          <a:xfrm>
            <a:off x="7555230" y="2127250"/>
            <a:ext cx="4004945" cy="282194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sz="2000" dirty="0" smtClean="0">
                <a:solidFill>
                  <a:schemeClr val="bg1"/>
                </a:solidFill>
                <a:sym typeface="+mn-ea"/>
              </a:rPr>
              <a:t>Based on ID, users can quickly set the student machine name and IP configuration, automatically completing the entire process in no more than 2 minutes</a:t>
            </a:r>
            <a:endParaRPr sz="2000" dirty="0" smtClean="0">
              <a:solidFill>
                <a:schemeClr val="bg1"/>
              </a:solidFill>
              <a:sym typeface="+mn-ea"/>
            </a:endParaRPr>
          </a:p>
        </p:txBody>
      </p:sp>
      <p:pic>
        <p:nvPicPr>
          <p:cNvPr id="6" name="图片 5"/>
          <p:cNvPicPr>
            <a:picLocks noChangeAspect="1"/>
          </p:cNvPicPr>
          <p:nvPr>
            <p:custDataLst>
              <p:tags r:id="rId1"/>
            </p:custDataLst>
          </p:nvPr>
        </p:nvPicPr>
        <p:blipFill>
          <a:blip r:embed="rId2"/>
          <a:stretch>
            <a:fillRect/>
          </a:stretch>
        </p:blipFill>
        <p:spPr>
          <a:xfrm>
            <a:off x="523875" y="1402715"/>
            <a:ext cx="6502400" cy="4270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827145" cy="539750"/>
            <a:chOff x="4717143" y="762772"/>
            <a:chExt cx="4400864" cy="720000"/>
          </a:xfrm>
        </p:grpSpPr>
        <p:sp>
          <p:nvSpPr>
            <p:cNvPr id="4" name="圆角矩形 3"/>
            <p:cNvSpPr/>
            <p:nvPr/>
          </p:nvSpPr>
          <p:spPr>
            <a:xfrm>
              <a:off x="4717143" y="762772"/>
              <a:ext cx="4400864"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653" y="827148"/>
              <a:ext cx="741875"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89686" y="822066"/>
              <a:ext cx="3457457"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Seat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9" name="TextBox 4"/>
          <p:cNvSpPr txBox="1"/>
          <p:nvPr/>
        </p:nvSpPr>
        <p:spPr>
          <a:xfrm>
            <a:off x="7571740" y="2394585"/>
            <a:ext cx="3889375" cy="236029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sym typeface="+mn-ea"/>
              </a:rPr>
              <a:t>Different teachers can personalize the seating arrangements for all students according to their actual class needs</a:t>
            </a:r>
            <a:endParaRPr lang="zh-CN" altLang="en-US" sz="2000" dirty="0" smtClean="0">
              <a:solidFill>
                <a:schemeClr val="bg1"/>
              </a:solidFill>
              <a:sym typeface="+mn-ea"/>
            </a:endParaRPr>
          </a:p>
        </p:txBody>
      </p:sp>
      <p:pic>
        <p:nvPicPr>
          <p:cNvPr id="6" name="图片 5"/>
          <p:cNvPicPr>
            <a:picLocks noChangeAspect="1"/>
          </p:cNvPicPr>
          <p:nvPr>
            <p:custDataLst>
              <p:tags r:id="rId1"/>
            </p:custDataLst>
          </p:nvPr>
        </p:nvPicPr>
        <p:blipFill>
          <a:blip r:embed="rId2"/>
          <a:stretch>
            <a:fillRect/>
          </a:stretch>
        </p:blipFill>
        <p:spPr>
          <a:xfrm>
            <a:off x="308610" y="1473200"/>
            <a:ext cx="6978015" cy="4260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850" y="85725"/>
            <a:ext cx="4443095" cy="539750"/>
            <a:chOff x="4717143" y="762772"/>
            <a:chExt cx="6814401" cy="720000"/>
          </a:xfrm>
        </p:grpSpPr>
        <p:sp>
          <p:nvSpPr>
            <p:cNvPr id="4" name="圆角矩形 3"/>
            <p:cNvSpPr/>
            <p:nvPr/>
          </p:nvSpPr>
          <p:spPr>
            <a:xfrm>
              <a:off x="4717143" y="762772"/>
              <a:ext cx="6814401"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68760" y="814442"/>
              <a:ext cx="878461"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632605" y="822066"/>
              <a:ext cx="555709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Terminal </a:t>
              </a:r>
              <a:r>
                <a:rPr lang="en-US" altLang="zh-CN" sz="2400" b="1" dirty="0">
                  <a:solidFill>
                    <a:schemeClr val="bg1"/>
                  </a:solidFill>
                  <a:latin typeface="微软雅黑" panose="020B0503020204020204" pitchFamily="34" charset="-122"/>
                  <a:ea typeface="微软雅黑" panose="020B0503020204020204" pitchFamily="34" charset="-122"/>
                </a:rPr>
                <a:t>m</a:t>
              </a:r>
              <a:r>
                <a:rPr lang="zh-CN" altLang="en-US" sz="2400" b="1" dirty="0">
                  <a:solidFill>
                    <a:schemeClr val="bg1"/>
                  </a:solidFill>
                  <a:latin typeface="微软雅黑" panose="020B0503020204020204" pitchFamily="34" charset="-122"/>
                  <a:ea typeface="微软雅黑" panose="020B0503020204020204" pitchFamily="34" charset="-122"/>
                </a:rPr>
                <a:t>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668655" y="6151880"/>
            <a:ext cx="10949940" cy="368300"/>
          </a:xfrm>
          <a:prstGeom prst="rect">
            <a:avLst/>
          </a:prstGeom>
          <a:noFill/>
        </p:spPr>
        <p:txBody>
          <a:bodyPr wrap="none" rtlCol="0" anchor="t">
            <a:spAutoFit/>
          </a:bodyPr>
          <a:p>
            <a:pPr algn="l"/>
            <a:r>
              <a:rPr lang="zh-CN" altLang="en-US">
                <a:solidFill>
                  <a:schemeClr val="bg1"/>
                </a:solidFill>
              </a:rPr>
              <a:t>Multi desktop startup </a:t>
            </a:r>
            <a:r>
              <a:rPr lang="en-US" altLang="zh-CN">
                <a:solidFill>
                  <a:schemeClr val="bg1"/>
                </a:solidFill>
              </a:rPr>
              <a:t>| </a:t>
            </a:r>
            <a:r>
              <a:rPr lang="zh-CN" altLang="en-US">
                <a:solidFill>
                  <a:schemeClr val="bg1"/>
                </a:solidFill>
              </a:rPr>
              <a:t>Network </a:t>
            </a:r>
            <a:r>
              <a:rPr lang="en-US" altLang="zh-CN">
                <a:solidFill>
                  <a:schemeClr val="bg1"/>
                </a:solidFill>
              </a:rPr>
              <a:t>s</a:t>
            </a:r>
            <a:r>
              <a:rPr lang="zh-CN" altLang="en-US">
                <a:solidFill>
                  <a:schemeClr val="bg1"/>
                </a:solidFill>
              </a:rPr>
              <a:t>ettings </a:t>
            </a:r>
            <a:r>
              <a:rPr lang="en-US" altLang="zh-CN">
                <a:solidFill>
                  <a:schemeClr val="bg1"/>
                </a:solidFill>
              </a:rPr>
              <a:t>| </a:t>
            </a:r>
            <a:r>
              <a:rPr lang="zh-CN" altLang="en-US">
                <a:solidFill>
                  <a:schemeClr val="bg1"/>
                </a:solidFill>
              </a:rPr>
              <a:t>Template upload </a:t>
            </a:r>
            <a:r>
              <a:rPr lang="en-US" altLang="zh-CN">
                <a:solidFill>
                  <a:schemeClr val="bg1"/>
                </a:solidFill>
              </a:rPr>
              <a:t>| </a:t>
            </a:r>
            <a:r>
              <a:rPr lang="zh-CN" altLang="en-US">
                <a:solidFill>
                  <a:schemeClr val="bg1"/>
                </a:solidFill>
              </a:rPr>
              <a:t>Desktop replication </a:t>
            </a:r>
            <a:r>
              <a:rPr lang="en-US" altLang="zh-CN">
                <a:solidFill>
                  <a:schemeClr val="bg1"/>
                </a:solidFill>
              </a:rPr>
              <a:t>| V</a:t>
            </a:r>
            <a:r>
              <a:rPr lang="zh-CN" altLang="en-US">
                <a:solidFill>
                  <a:schemeClr val="bg1"/>
                </a:solidFill>
              </a:rPr>
              <a:t>irtual system </a:t>
            </a:r>
            <a:r>
              <a:rPr lang="en-US" altLang="zh-CN">
                <a:solidFill>
                  <a:schemeClr val="bg1"/>
                </a:solidFill>
              </a:rPr>
              <a:t>| </a:t>
            </a:r>
            <a:r>
              <a:rPr>
                <a:solidFill>
                  <a:schemeClr val="bg1"/>
                </a:solidFill>
              </a:rPr>
              <a:t>Desktop </a:t>
            </a:r>
            <a:r>
              <a:rPr lang="en-US">
                <a:solidFill>
                  <a:schemeClr val="bg1"/>
                </a:solidFill>
              </a:rPr>
              <a:t>r</a:t>
            </a:r>
            <a:r>
              <a:rPr>
                <a:solidFill>
                  <a:schemeClr val="bg1"/>
                </a:solidFill>
              </a:rPr>
              <a:t>estore</a:t>
            </a:r>
            <a:endParaRPr>
              <a:solidFill>
                <a:schemeClr val="bg1"/>
              </a:solidFill>
            </a:endParaRPr>
          </a:p>
        </p:txBody>
      </p:sp>
      <p:pic>
        <p:nvPicPr>
          <p:cNvPr id="3" name="图片 2"/>
          <p:cNvPicPr>
            <a:picLocks noChangeAspect="1"/>
          </p:cNvPicPr>
          <p:nvPr>
            <p:custDataLst>
              <p:tags r:id="rId1"/>
            </p:custDataLst>
          </p:nvPr>
        </p:nvPicPr>
        <p:blipFill>
          <a:blip r:embed="rId2"/>
          <a:stretch>
            <a:fillRect/>
          </a:stretch>
        </p:blipFill>
        <p:spPr>
          <a:xfrm>
            <a:off x="2698750" y="880745"/>
            <a:ext cx="6795135" cy="5096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44420" y="1986915"/>
            <a:ext cx="666115" cy="2742565"/>
          </a:xfrm>
          <a:prstGeom prst="rect">
            <a:avLst/>
          </a:prstGeom>
          <a:noFill/>
        </p:spPr>
        <p:txBody>
          <a:bodyPr vert="eaVert" wrap="square" rtlCol="0">
            <a:noAutofit/>
          </a:bodyPr>
          <a:p>
            <a:pPr algn="ctr"/>
            <a:r>
              <a:rPr lang="en-US" altLang="zh-CN"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3000" b="1" kern="2000" spc="-113"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4660537" y="977844"/>
            <a:ext cx="4320000" cy="540000"/>
            <a:chOff x="4717143" y="762772"/>
            <a:chExt cx="5760000" cy="720000"/>
          </a:xfrm>
        </p:grpSpPr>
        <p:sp>
          <p:nvSpPr>
            <p:cNvPr id="8" name="圆角矩形 7"/>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4" name="文本框 13"/>
            <p:cNvSpPr txBox="1"/>
            <p:nvPr/>
          </p:nvSpPr>
          <p:spPr>
            <a:xfrm>
              <a:off x="5007428" y="827315"/>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01</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15" name="文本框 14"/>
            <p:cNvSpPr txBox="1"/>
            <p:nvPr/>
          </p:nvSpPr>
          <p:spPr>
            <a:xfrm>
              <a:off x="5577356" y="822039"/>
              <a:ext cx="4571153" cy="613833"/>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Scheme</a:t>
              </a:r>
              <a:r>
                <a:rPr lang="en-US" altLang="zh-CN" sz="2400" b="1"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Introduction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660537" y="1807720"/>
            <a:ext cx="4320000" cy="540000"/>
            <a:chOff x="4717143" y="3069000"/>
            <a:chExt cx="5760000" cy="720000"/>
          </a:xfrm>
        </p:grpSpPr>
        <p:sp>
          <p:nvSpPr>
            <p:cNvPr id="21" name="圆角矩形 20"/>
            <p:cNvSpPr/>
            <p:nvPr/>
          </p:nvSpPr>
          <p:spPr>
            <a:xfrm>
              <a:off x="4717143" y="3069000"/>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22" name="文本框 21"/>
            <p:cNvSpPr txBox="1"/>
            <p:nvPr/>
          </p:nvSpPr>
          <p:spPr>
            <a:xfrm>
              <a:off x="5007428" y="3135087"/>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02</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23" name="文本框 22"/>
            <p:cNvSpPr txBox="1"/>
            <p:nvPr/>
          </p:nvSpPr>
          <p:spPr>
            <a:xfrm>
              <a:off x="5587513" y="3121493"/>
              <a:ext cx="4438227" cy="613833"/>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Program Features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60265" y="2659380"/>
            <a:ext cx="4321175" cy="539750"/>
            <a:chOff x="4717143" y="4222114"/>
            <a:chExt cx="5760000" cy="720000"/>
          </a:xfrm>
        </p:grpSpPr>
        <p:sp>
          <p:nvSpPr>
            <p:cNvPr id="25" name="圆角矩形 24"/>
            <p:cNvSpPr/>
            <p:nvPr/>
          </p:nvSpPr>
          <p:spPr>
            <a:xfrm>
              <a:off x="4717143" y="4222114"/>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26" name="文本框 25"/>
            <p:cNvSpPr txBox="1"/>
            <p:nvPr/>
          </p:nvSpPr>
          <p:spPr>
            <a:xfrm>
              <a:off x="5007428" y="4288973"/>
              <a:ext cx="711200"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03</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27" name="文本框 26"/>
            <p:cNvSpPr txBox="1"/>
            <p:nvPr/>
          </p:nvSpPr>
          <p:spPr>
            <a:xfrm>
              <a:off x="5563579" y="4289032"/>
              <a:ext cx="4825534"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Function</a:t>
              </a:r>
              <a:r>
                <a:rPr lang="en-US" altLang="zh-CN" sz="2400" b="1"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Introduction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660537" y="3517072"/>
            <a:ext cx="4320000" cy="540000"/>
            <a:chOff x="4717143" y="5375229"/>
            <a:chExt cx="5760000" cy="720000"/>
          </a:xfrm>
        </p:grpSpPr>
        <p:sp>
          <p:nvSpPr>
            <p:cNvPr id="29" name="圆角矩形 28"/>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30" name="文本框 29"/>
            <p:cNvSpPr txBox="1"/>
            <p:nvPr/>
          </p:nvSpPr>
          <p:spPr>
            <a:xfrm>
              <a:off x="5007428" y="5442858"/>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04</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31" name="文本框 30"/>
            <p:cNvSpPr txBox="1"/>
            <p:nvPr/>
          </p:nvSpPr>
          <p:spPr>
            <a:xfrm>
              <a:off x="5596827" y="5427722"/>
              <a:ext cx="4558453" cy="613833"/>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rPr>
                <a:t>C</a:t>
              </a:r>
              <a:r>
                <a:rPr lang="zh-CN" altLang="en-US" sz="2400" b="1" dirty="0">
                  <a:solidFill>
                    <a:schemeClr val="bg1"/>
                  </a:solidFill>
                  <a:latin typeface="微软雅黑" panose="020B0503020204020204" pitchFamily="34" charset="-122"/>
                  <a:ea typeface="微软雅黑" panose="020B0503020204020204" pitchFamily="34" charset="-122"/>
                </a:rPr>
                <a:t>ompetitive analysis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654187" y="4375592"/>
            <a:ext cx="4320000" cy="540000"/>
            <a:chOff x="4717143" y="5375229"/>
            <a:chExt cx="5760000" cy="720000"/>
          </a:xfrm>
        </p:grpSpPr>
        <p:sp>
          <p:nvSpPr>
            <p:cNvPr id="33" name="圆角矩形 32"/>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34" name="文本框 33"/>
            <p:cNvSpPr txBox="1"/>
            <p:nvPr/>
          </p:nvSpPr>
          <p:spPr>
            <a:xfrm>
              <a:off x="5007428" y="5442858"/>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05</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35" name="文本框 34"/>
            <p:cNvSpPr txBox="1"/>
            <p:nvPr/>
          </p:nvSpPr>
          <p:spPr>
            <a:xfrm>
              <a:off x="5637468" y="5427722"/>
              <a:ext cx="4439073" cy="613833"/>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Usage scenario</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654187" y="5222682"/>
            <a:ext cx="4320000" cy="540000"/>
            <a:chOff x="4717143" y="5375229"/>
            <a:chExt cx="5760000" cy="720000"/>
          </a:xfrm>
        </p:grpSpPr>
        <p:sp>
          <p:nvSpPr>
            <p:cNvPr id="37" name="圆角矩形 36"/>
            <p:cNvSpPr/>
            <p:nvPr/>
          </p:nvSpPr>
          <p:spPr>
            <a:xfrm>
              <a:off x="4717143" y="5375229"/>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38" name="文本框 37"/>
            <p:cNvSpPr txBox="1"/>
            <p:nvPr/>
          </p:nvSpPr>
          <p:spPr>
            <a:xfrm>
              <a:off x="5007428" y="5442858"/>
              <a:ext cx="711200" cy="613833"/>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06</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39" name="文本框 38"/>
            <p:cNvSpPr txBox="1"/>
            <p:nvPr/>
          </p:nvSpPr>
          <p:spPr>
            <a:xfrm>
              <a:off x="5664562" y="5427722"/>
              <a:ext cx="4439073" cy="613833"/>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Program Value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arn(inVertical)">
                                      <p:cBhvr>
                                        <p:cTn id="25" dur="500"/>
                                        <p:tgtEl>
                                          <p:spTgt spid="28"/>
                                        </p:tgtEl>
                                      </p:cBhvr>
                                    </p:animEffect>
                                  </p:childTnLst>
                                </p:cTn>
                              </p:par>
                            </p:childTnLst>
                          </p:cTn>
                        </p:par>
                        <p:par>
                          <p:cTn id="26" fill="hold">
                            <p:stCondLst>
                              <p:cond delay="3000"/>
                            </p:stCondLst>
                            <p:childTnLst>
                              <p:par>
                                <p:cTn id="27" presetID="16" presetClass="entr" presetSubtype="2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inVertical)">
                                      <p:cBhvr>
                                        <p:cTn id="29" dur="500"/>
                                        <p:tgtEl>
                                          <p:spTgt spid="32"/>
                                        </p:tgtEl>
                                      </p:cBhvr>
                                    </p:animEffect>
                                  </p:childTnLst>
                                </p:cTn>
                              </p:par>
                            </p:childTnLst>
                          </p:cTn>
                        </p:par>
                        <p:par>
                          <p:cTn id="30" fill="hold">
                            <p:stCondLst>
                              <p:cond delay="3500"/>
                            </p:stCondLst>
                            <p:childTnLst>
                              <p:par>
                                <p:cTn id="31" presetID="16" presetClass="entr" presetSubtype="21"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inVertical)">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6973570" y="2479675"/>
            <a:ext cx="4577080" cy="189865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zh-CN" sz="2000" dirty="0">
                <a:solidFill>
                  <a:schemeClr val="bg1"/>
                </a:solidFill>
                <a:sym typeface="+mn-ea"/>
              </a:rPr>
              <a:t>Rich desktop restoration strategies to meet the needs of various teaching scenarios, ensuring safe and stable desktop operation</a:t>
            </a:r>
            <a:endParaRPr lang="zh-CN" altLang="zh-CN" sz="2000" dirty="0">
              <a:solidFill>
                <a:schemeClr val="bg1"/>
              </a:solidFill>
              <a:sym typeface="+mn-ea"/>
            </a:endParaRPr>
          </a:p>
        </p:txBody>
      </p:sp>
      <p:grpSp>
        <p:nvGrpSpPr>
          <p:cNvPr id="2" name="组合 1"/>
          <p:cNvGrpSpPr/>
          <p:nvPr/>
        </p:nvGrpSpPr>
        <p:grpSpPr>
          <a:xfrm>
            <a:off x="69850" y="85725"/>
            <a:ext cx="4105275" cy="539750"/>
            <a:chOff x="4717143" y="762772"/>
            <a:chExt cx="6051827"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851408" y="822066"/>
              <a:ext cx="491756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Template upload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custDataLst>
              <p:tags r:id="rId1"/>
            </p:custDataLst>
          </p:nvPr>
        </p:nvPicPr>
        <p:blipFill>
          <a:blip r:embed="rId2"/>
          <a:stretch>
            <a:fillRect/>
          </a:stretch>
        </p:blipFill>
        <p:spPr>
          <a:xfrm>
            <a:off x="326390" y="1228090"/>
            <a:ext cx="6360160" cy="4770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4359267" cy="539750"/>
            <a:chOff x="4717143" y="762772"/>
            <a:chExt cx="5760000"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4061" y="827148"/>
              <a:ext cx="773595"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56384" y="822066"/>
              <a:ext cx="4917562" cy="614118"/>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rPr>
                <a:t>N</a:t>
              </a:r>
              <a:r>
                <a:rPr lang="zh-CN" altLang="en-US" sz="2400" b="1" dirty="0">
                  <a:solidFill>
                    <a:schemeClr val="bg1"/>
                  </a:solidFill>
                  <a:latin typeface="微软雅黑" panose="020B0503020204020204" pitchFamily="34" charset="-122"/>
                  <a:ea typeface="微软雅黑" panose="020B0503020204020204" pitchFamily="34" charset="-122"/>
                </a:rPr>
                <a:t>etwork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9" name="TextBox 4"/>
          <p:cNvSpPr txBox="1"/>
          <p:nvPr/>
        </p:nvSpPr>
        <p:spPr>
          <a:xfrm>
            <a:off x="6861259" y="1927057"/>
            <a:ext cx="4748713" cy="328358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bg1"/>
                </a:solidFill>
                <a:sym typeface="+mn-ea"/>
              </a:rPr>
              <a:t>One set, permanent use</a:t>
            </a:r>
            <a:endParaRPr lang="zh-CN" altLang="en-US" sz="2000" dirty="0">
              <a:solidFill>
                <a:schemeClr val="bg1"/>
              </a:solidFill>
              <a:sym typeface="+mn-ea"/>
            </a:endParaRPr>
          </a:p>
          <a:p>
            <a:r>
              <a:rPr sz="2000" dirty="0" smtClean="0">
                <a:solidFill>
                  <a:schemeClr val="bg1"/>
                </a:solidFill>
                <a:sym typeface="+mn-ea"/>
              </a:rPr>
              <a:t>Based on ID order, setting IP, calculation name, seat sorting/arrangement, watermark number, homework collection and other functions can all provide a one click experience</a:t>
            </a:r>
            <a:endParaRPr sz="2000" dirty="0" smtClean="0">
              <a:solidFill>
                <a:schemeClr val="bg1"/>
              </a:solidFill>
              <a:sym typeface="+mn-ea"/>
            </a:endParaRPr>
          </a:p>
        </p:txBody>
      </p:sp>
      <p:pic>
        <p:nvPicPr>
          <p:cNvPr id="6" name="图片 5"/>
          <p:cNvPicPr>
            <a:picLocks noChangeAspect="1"/>
          </p:cNvPicPr>
          <p:nvPr>
            <p:custDataLst>
              <p:tags r:id="rId1"/>
            </p:custDataLst>
          </p:nvPr>
        </p:nvPicPr>
        <p:blipFill>
          <a:blip r:embed="rId2"/>
          <a:stretch>
            <a:fillRect/>
          </a:stretch>
        </p:blipFill>
        <p:spPr>
          <a:xfrm>
            <a:off x="318135" y="1252855"/>
            <a:ext cx="6177280" cy="4632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4219569" cy="539750"/>
            <a:chOff x="4717143" y="762772"/>
            <a:chExt cx="6471578" cy="720000"/>
          </a:xfrm>
        </p:grpSpPr>
        <p:sp>
          <p:nvSpPr>
            <p:cNvPr id="4" name="圆角矩形 3"/>
            <p:cNvSpPr/>
            <p:nvPr/>
          </p:nvSpPr>
          <p:spPr>
            <a:xfrm>
              <a:off x="4717143" y="762772"/>
              <a:ext cx="6446265"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28829" y="827148"/>
              <a:ext cx="903782"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46588" y="822066"/>
              <a:ext cx="5742133" cy="614118"/>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sym typeface="+mn-ea"/>
                </a:rPr>
                <a:t>N</a:t>
              </a:r>
              <a:r>
                <a:rPr lang="zh-CN" altLang="en-US" sz="2400" b="1" dirty="0">
                  <a:solidFill>
                    <a:schemeClr val="bg1"/>
                  </a:solidFill>
                  <a:latin typeface="微软雅黑" panose="020B0503020204020204" pitchFamily="34" charset="-122"/>
                  <a:ea typeface="微软雅黑" panose="020B0503020204020204" pitchFamily="34" charset="-122"/>
                  <a:sym typeface="+mn-ea"/>
                </a:rPr>
                <a:t>etwork management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9" name="TextBox 4"/>
          <p:cNvSpPr txBox="1"/>
          <p:nvPr/>
        </p:nvSpPr>
        <p:spPr>
          <a:xfrm>
            <a:off x="7089775" y="2470150"/>
            <a:ext cx="4987925" cy="143700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bg1"/>
                </a:solidFill>
                <a:sym typeface="+mn-ea"/>
              </a:rPr>
              <a:t>High speed template upload, unified cloud storage, and centralized management</a:t>
            </a:r>
            <a:endParaRPr lang="zh-CN" altLang="en-US" sz="2000" dirty="0">
              <a:solidFill>
                <a:schemeClr val="bg1"/>
              </a:solidFill>
              <a:sym typeface="+mn-ea"/>
            </a:endParaRPr>
          </a:p>
        </p:txBody>
      </p:sp>
      <p:pic>
        <p:nvPicPr>
          <p:cNvPr id="6" name="图片 5"/>
          <p:cNvPicPr>
            <a:picLocks noChangeAspect="1"/>
          </p:cNvPicPr>
          <p:nvPr>
            <p:custDataLst>
              <p:tags r:id="rId1"/>
            </p:custDataLst>
          </p:nvPr>
        </p:nvPicPr>
        <p:blipFill>
          <a:blip r:embed="rId2"/>
          <a:srcRect l="8513" r="6892"/>
          <a:stretch>
            <a:fillRect/>
          </a:stretch>
        </p:blipFill>
        <p:spPr>
          <a:xfrm>
            <a:off x="866775" y="2016760"/>
            <a:ext cx="5824220" cy="3569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945885" cy="539750"/>
            <a:chOff x="4717143" y="762772"/>
            <a:chExt cx="6051827"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851408" y="822066"/>
              <a:ext cx="4917562" cy="614118"/>
            </a:xfrm>
            <a:prstGeom prst="rect">
              <a:avLst/>
            </a:prstGeom>
            <a:noFill/>
          </p:spPr>
          <p:txBody>
            <a:bodyPr wrap="square" rtlCol="0">
              <a:spAutoFit/>
            </a:bodyPr>
            <a:p>
              <a:r>
                <a:rPr sz="2400" b="1" dirty="0">
                  <a:solidFill>
                    <a:schemeClr val="bg1"/>
                  </a:solidFill>
                  <a:latin typeface="微软雅黑" panose="020B0503020204020204" pitchFamily="34" charset="-122"/>
                  <a:ea typeface="微软雅黑" panose="020B0503020204020204" pitchFamily="34" charset="-122"/>
                </a:rPr>
                <a:t>Other functions</a:t>
              </a:r>
              <a:endParaRPr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2475" y="1924852"/>
            <a:ext cx="1153553" cy="1154194"/>
          </a:xfrm>
          <a:prstGeom prst="rect">
            <a:avLst/>
          </a:prstGeom>
        </p:spPr>
      </p:pic>
      <p:sp>
        <p:nvSpPr>
          <p:cNvPr id="7" name="TextBox 4"/>
          <p:cNvSpPr txBox="1"/>
          <p:nvPr/>
        </p:nvSpPr>
        <p:spPr>
          <a:xfrm>
            <a:off x="8890" y="3142615"/>
            <a:ext cx="2382520" cy="3594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Working space</a:t>
            </a:r>
            <a:endPar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2646" y="1979097"/>
            <a:ext cx="1182953" cy="1045704"/>
          </a:xfrm>
          <a:prstGeom prst="rect">
            <a:avLst/>
          </a:prstGeom>
        </p:spPr>
      </p:pic>
      <p:sp>
        <p:nvSpPr>
          <p:cNvPr id="11" name="TextBox 4"/>
          <p:cNvSpPr txBox="1"/>
          <p:nvPr/>
        </p:nvSpPr>
        <p:spPr>
          <a:xfrm>
            <a:off x="2355215" y="3153410"/>
            <a:ext cx="2141220" cy="3594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Group </a:t>
            </a:r>
            <a:r>
              <a:rPr lang="en-US" altLang="zh-CN"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p</a:t>
            </a:r>
            <a:r>
              <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olicy</a:t>
            </a:r>
            <a:endPar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9374" y="1912152"/>
            <a:ext cx="992189" cy="1166894"/>
          </a:xfrm>
          <a:prstGeom prst="rect">
            <a:avLst/>
          </a:prstGeom>
        </p:spPr>
      </p:pic>
      <p:sp>
        <p:nvSpPr>
          <p:cNvPr id="13" name="TextBox 4"/>
          <p:cNvSpPr txBox="1"/>
          <p:nvPr/>
        </p:nvSpPr>
        <p:spPr>
          <a:xfrm>
            <a:off x="4595495" y="3181350"/>
            <a:ext cx="2411730" cy="3594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sz="2000" dirty="0" smtClean="0">
                <a:solidFill>
                  <a:sysClr val="window" lastClr="FFFFFF"/>
                </a:solidFill>
                <a:latin typeface="微软雅黑" panose="020B0503020204020204" pitchFamily="34" charset="-122"/>
                <a:ea typeface="微软雅黑" panose="020B0503020204020204" pitchFamily="34" charset="-122"/>
              </a:rPr>
              <a:t>Linux </a:t>
            </a:r>
            <a:r>
              <a:rPr lang="en-US" sz="2000" dirty="0" smtClean="0">
                <a:solidFill>
                  <a:sysClr val="window" lastClr="FFFFFF"/>
                </a:solidFill>
                <a:latin typeface="微软雅黑" panose="020B0503020204020204" pitchFamily="34" charset="-122"/>
                <a:ea typeface="微软雅黑" panose="020B0503020204020204" pitchFamily="34" charset="-122"/>
              </a:rPr>
              <a:t>t</a:t>
            </a:r>
            <a:r>
              <a:rPr sz="2000" dirty="0" smtClean="0">
                <a:solidFill>
                  <a:sysClr val="window" lastClr="FFFFFF"/>
                </a:solidFill>
                <a:latin typeface="微软雅黑" panose="020B0503020204020204" pitchFamily="34" charset="-122"/>
                <a:ea typeface="微软雅黑" panose="020B0503020204020204" pitchFamily="34" charset="-122"/>
              </a:rPr>
              <a:t>eaching</a:t>
            </a:r>
            <a:endParaRPr sz="2000" dirty="0" smtClean="0">
              <a:solidFill>
                <a:sysClr val="window" lastClr="FFFFFF"/>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8872" y="2003479"/>
            <a:ext cx="1152233" cy="1015989"/>
          </a:xfrm>
          <a:prstGeom prst="rect">
            <a:avLst/>
          </a:prstGeom>
        </p:spPr>
      </p:pic>
      <p:sp>
        <p:nvSpPr>
          <p:cNvPr id="15" name="TextBox 4"/>
          <p:cNvSpPr txBox="1"/>
          <p:nvPr/>
        </p:nvSpPr>
        <p:spPr>
          <a:xfrm>
            <a:off x="7017385" y="3197860"/>
            <a:ext cx="2098675" cy="3594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Class model</a:t>
            </a:r>
            <a:endPar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TextBox 4"/>
          <p:cNvSpPr txBox="1"/>
          <p:nvPr/>
        </p:nvSpPr>
        <p:spPr>
          <a:xfrm>
            <a:off x="-457835" y="3990975"/>
            <a:ext cx="2965450" cy="188277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lnSpc>
                <a:spcPct val="150000"/>
              </a:lnSpc>
            </a:pPr>
            <a:r>
              <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Unlimited expansion</a:t>
            </a:r>
            <a:endPar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en-US" altLang="zh-CN"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Can be used by over 500 users simultaneously</a:t>
            </a:r>
            <a:endParaRPr lang="en-US" altLang="zh-CN"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Full platform compatibility</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Customizable functions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endParaRPr lang="zh-CN" altLang="zh-CN"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4"/>
          <p:cNvSpPr txBox="1"/>
          <p:nvPr/>
        </p:nvSpPr>
        <p:spPr>
          <a:xfrm>
            <a:off x="1960245" y="3982720"/>
            <a:ext cx="3223895" cy="199072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Disable Control Panel</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Disable network management</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Disable account management</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Disable disk management</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Disable Task Manager</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18" name="TextBox 4"/>
          <p:cNvSpPr txBox="1"/>
          <p:nvPr/>
        </p:nvSpPr>
        <p:spPr>
          <a:xfrm>
            <a:off x="4701540" y="4007485"/>
            <a:ext cx="2595245" cy="16675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lnSpc>
                <a:spcPct val="150000"/>
              </a:lnSpc>
            </a:pPr>
            <a:r>
              <a:rPr sz="1400" dirty="0" smtClean="0">
                <a:solidFill>
                  <a:sysClr val="window" lastClr="FFFFFF"/>
                </a:solidFill>
                <a:latin typeface="微软雅黑" panose="020B0503020204020204" pitchFamily="34" charset="-122"/>
                <a:ea typeface="微软雅黑" panose="020B0503020204020204" pitchFamily="34" charset="-122"/>
              </a:rPr>
              <a:t>Support for Ubuntu</a:t>
            </a:r>
            <a:endParaRPr sz="1400" dirty="0" smtClean="0">
              <a:solidFill>
                <a:sysClr val="window" lastClr="FFFFFF"/>
              </a:solidFill>
              <a:latin typeface="微软雅黑" panose="020B0503020204020204" pitchFamily="34" charset="-122"/>
              <a:ea typeface="微软雅黑" panose="020B0503020204020204" pitchFamily="34" charset="-122"/>
            </a:endParaRPr>
          </a:p>
          <a:p>
            <a:pPr lvl="1" algn="ctr">
              <a:lnSpc>
                <a:spcPct val="150000"/>
              </a:lnSpc>
            </a:pPr>
            <a:r>
              <a:rPr lang="en-US" altLang="zh-CN" sz="1400" dirty="0" err="1" smtClean="0">
                <a:solidFill>
                  <a:sysClr val="window" lastClr="FFFFFF"/>
                </a:solidFill>
                <a:latin typeface="微软雅黑" panose="020B0503020204020204" pitchFamily="34" charset="-122"/>
                <a:ea typeface="微软雅黑" panose="020B0503020204020204" pitchFamily="34" charset="-122"/>
                <a:sym typeface="+mn-ea"/>
              </a:rPr>
              <a:t>Kubuntu</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a:p>
            <a:pPr lvl="1" algn="ctr">
              <a:lnSpc>
                <a:spcPct val="150000"/>
              </a:lnSpc>
            </a:pPr>
            <a:r>
              <a:rPr sz="1400" dirty="0">
                <a:solidFill>
                  <a:sysClr val="window" lastClr="FFFFFF"/>
                </a:solidFill>
                <a:latin typeface="微软雅黑" panose="020B0503020204020204" pitchFamily="34" charset="-122"/>
                <a:ea typeface="微软雅黑" panose="020B0503020204020204" pitchFamily="34" charset="-122"/>
              </a:rPr>
              <a:t>Unified Information Operating System (UOS)</a:t>
            </a:r>
            <a:endParaRPr sz="1400" dirty="0">
              <a:solidFill>
                <a:sysClr val="window" lastClr="FFFFFF"/>
              </a:solidFill>
              <a:latin typeface="微软雅黑" panose="020B0503020204020204" pitchFamily="34" charset="-122"/>
              <a:ea typeface="微软雅黑" panose="020B0503020204020204" pitchFamily="34"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mn-ea"/>
              </a:rPr>
              <a:t>kylin</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19" name="TextBox 4"/>
          <p:cNvSpPr txBox="1"/>
          <p:nvPr/>
        </p:nvSpPr>
        <p:spPr>
          <a:xfrm>
            <a:off x="6658610" y="4007485"/>
            <a:ext cx="3159760" cy="199072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lnSpc>
                <a:spcPct val="150000"/>
              </a:lnSpc>
            </a:pPr>
            <a:r>
              <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One click import and export</a:t>
            </a:r>
            <a:endPar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Collaborative teaching function:</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Watermark strategy</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Collect homework</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Attendance roll call</a:t>
            </a:r>
            <a:endPar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 name="图片 1" descr="C:\Users\Arvin\Desktop\微信图片_20210126181626.png微信图片_20210126181626"/>
          <p:cNvPicPr>
            <a:picLocks noChangeAspect="1"/>
          </p:cNvPicPr>
          <p:nvPr/>
        </p:nvPicPr>
        <p:blipFill>
          <a:blip r:embed="rId5"/>
          <a:srcRect/>
          <a:stretch>
            <a:fillRect/>
          </a:stretch>
        </p:blipFill>
        <p:spPr>
          <a:xfrm>
            <a:off x="10149504" y="2123494"/>
            <a:ext cx="840740" cy="1015989"/>
          </a:xfrm>
          <a:prstGeom prst="rect">
            <a:avLst/>
          </a:prstGeom>
        </p:spPr>
      </p:pic>
      <p:sp>
        <p:nvSpPr>
          <p:cNvPr id="9" name="TextBox 4"/>
          <p:cNvSpPr txBox="1"/>
          <p:nvPr/>
        </p:nvSpPr>
        <p:spPr>
          <a:xfrm>
            <a:off x="9044305" y="3194050"/>
            <a:ext cx="2787650" cy="3594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Batch registration</a:t>
            </a:r>
            <a:endParaRPr lang="zh-CN" altLang="en-US" sz="20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TextBox 4"/>
          <p:cNvSpPr txBox="1"/>
          <p:nvPr/>
        </p:nvSpPr>
        <p:spPr>
          <a:xfrm>
            <a:off x="9180195" y="4022725"/>
            <a:ext cx="2595245" cy="16675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AdobeFull range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AutodeskFull range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Corel DrawFull range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lnSpc>
                <a:spcPct val="150000"/>
              </a:lnSpc>
            </a:pP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Visual StudioFull range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marL="0" lvl="1" algn="ctr">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4524375" cy="539750"/>
            <a:chOff x="4717143" y="762772"/>
            <a:chExt cx="6497456" cy="720000"/>
          </a:xfrm>
        </p:grpSpPr>
        <p:sp>
          <p:nvSpPr>
            <p:cNvPr id="4" name="圆角矩形 3"/>
            <p:cNvSpPr/>
            <p:nvPr/>
          </p:nvSpPr>
          <p:spPr>
            <a:xfrm>
              <a:off x="4717143" y="762772"/>
              <a:ext cx="6497456"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958" y="827148"/>
              <a:ext cx="900629"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2" name="文本框 1"/>
            <p:cNvSpPr txBox="1"/>
            <p:nvPr/>
          </p:nvSpPr>
          <p:spPr>
            <a:xfrm>
              <a:off x="5664464" y="822066"/>
              <a:ext cx="5335529" cy="620047"/>
            </a:xfrm>
            <a:prstGeom prst="rect">
              <a:avLst/>
            </a:prstGeom>
            <a:noFill/>
          </p:spPr>
          <p:txBody>
            <a:bodyPr wrap="square" rtlCol="0">
              <a:noAutofit/>
            </a:bodyPr>
            <a:p>
              <a:r>
                <a:rPr lang="zh-CN" altLang="en-US" sz="2400" b="1" dirty="0">
                  <a:solidFill>
                    <a:schemeClr val="bg1"/>
                  </a:solidFill>
                  <a:latin typeface="微软雅黑" panose="020B0503020204020204" pitchFamily="34" charset="-122"/>
                  <a:ea typeface="微软雅黑" panose="020B0503020204020204" pitchFamily="34" charset="-122"/>
                </a:rPr>
                <a:t>hardware performance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2285" y="1409700"/>
            <a:ext cx="11295380" cy="4341495"/>
          </a:xfrm>
          <a:prstGeom prst="rect">
            <a:avLst/>
          </a:prstGeom>
        </p:spPr>
      </p:pic>
      <p:sp>
        <p:nvSpPr>
          <p:cNvPr id="7" name="TextBox 4"/>
          <p:cNvSpPr txBox="1"/>
          <p:nvPr/>
        </p:nvSpPr>
        <p:spPr>
          <a:xfrm>
            <a:off x="502024" y="2875666"/>
            <a:ext cx="1469483" cy="48260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Not Installed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TextBox 4"/>
          <p:cNvSpPr txBox="1"/>
          <p:nvPr/>
        </p:nvSpPr>
        <p:spPr>
          <a:xfrm>
            <a:off x="502023" y="4391968"/>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I</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nstalled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TextBox 4"/>
          <p:cNvSpPr txBox="1"/>
          <p:nvPr/>
        </p:nvSpPr>
        <p:spPr>
          <a:xfrm>
            <a:off x="621665" y="5292090"/>
            <a:ext cx="161226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L</a:t>
            </a:r>
            <a:r>
              <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oss</a:t>
            </a:r>
            <a:endPar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4"/>
          <p:cNvSpPr txBox="1"/>
          <p:nvPr/>
        </p:nvSpPr>
        <p:spPr>
          <a:xfrm>
            <a:off x="4885765" y="1643499"/>
            <a:ext cx="1658471"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b="1"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Test score</a:t>
            </a:r>
            <a:endParaRPr lang="zh-CN" altLang="en-US" sz="1400" b="1"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TextBox 4"/>
          <p:cNvSpPr txBox="1"/>
          <p:nvPr/>
        </p:nvSpPr>
        <p:spPr>
          <a:xfrm>
            <a:off x="2204590" y="1991442"/>
            <a:ext cx="1658471"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CPU</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15" name="TextBox 4"/>
          <p:cNvSpPr txBox="1"/>
          <p:nvPr/>
        </p:nvSpPr>
        <p:spPr>
          <a:xfrm>
            <a:off x="3804285" y="1991360"/>
            <a:ext cx="186372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Graphics card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TextBox 4"/>
          <p:cNvSpPr txBox="1"/>
          <p:nvPr/>
        </p:nvSpPr>
        <p:spPr>
          <a:xfrm>
            <a:off x="5992943" y="1994811"/>
            <a:ext cx="1658471"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Memory</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4"/>
          <p:cNvSpPr txBox="1"/>
          <p:nvPr/>
        </p:nvSpPr>
        <p:spPr>
          <a:xfrm>
            <a:off x="7884252" y="2003065"/>
            <a:ext cx="1658471"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Hard disk</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TextBox 4"/>
          <p:cNvSpPr txBox="1"/>
          <p:nvPr/>
        </p:nvSpPr>
        <p:spPr>
          <a:xfrm>
            <a:off x="2123905" y="2875665"/>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1069</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19" name="TextBox 4"/>
          <p:cNvSpPr txBox="1"/>
          <p:nvPr/>
        </p:nvSpPr>
        <p:spPr>
          <a:xfrm>
            <a:off x="4095411" y="2875664"/>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435</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0" name="TextBox 4"/>
          <p:cNvSpPr txBox="1"/>
          <p:nvPr/>
        </p:nvSpPr>
        <p:spPr>
          <a:xfrm>
            <a:off x="6160835" y="2860972"/>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802</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1" name="TextBox 4"/>
          <p:cNvSpPr txBox="1"/>
          <p:nvPr/>
        </p:nvSpPr>
        <p:spPr>
          <a:xfrm>
            <a:off x="8098882" y="2875664"/>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544</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2" name="TextBox 4"/>
          <p:cNvSpPr txBox="1"/>
          <p:nvPr/>
        </p:nvSpPr>
        <p:spPr>
          <a:xfrm>
            <a:off x="2123904" y="4391968"/>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1075</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3" name="TextBox 4"/>
          <p:cNvSpPr txBox="1"/>
          <p:nvPr/>
        </p:nvSpPr>
        <p:spPr>
          <a:xfrm>
            <a:off x="4095410" y="4391968"/>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435</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4" name="TextBox 4"/>
          <p:cNvSpPr txBox="1"/>
          <p:nvPr/>
        </p:nvSpPr>
        <p:spPr>
          <a:xfrm>
            <a:off x="6160835" y="4391968"/>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815</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5" name="TextBox 4"/>
          <p:cNvSpPr txBox="1"/>
          <p:nvPr/>
        </p:nvSpPr>
        <p:spPr>
          <a:xfrm>
            <a:off x="8098881" y="4391967"/>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449</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26" name="TextBox 4"/>
          <p:cNvSpPr txBox="1"/>
          <p:nvPr/>
        </p:nvSpPr>
        <p:spPr>
          <a:xfrm>
            <a:off x="2055735" y="5307557"/>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lossless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 name="TextBox 4"/>
          <p:cNvSpPr txBox="1"/>
          <p:nvPr/>
        </p:nvSpPr>
        <p:spPr>
          <a:xfrm>
            <a:off x="4476853" y="5312777"/>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marL="0"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lossles</a:t>
            </a: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s</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TextBox 4"/>
          <p:cNvSpPr txBox="1"/>
          <p:nvPr/>
        </p:nvSpPr>
        <p:spPr>
          <a:xfrm>
            <a:off x="6006350" y="5318190"/>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lossles</a:t>
            </a: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TextBox 4"/>
          <p:cNvSpPr txBox="1"/>
          <p:nvPr/>
        </p:nvSpPr>
        <p:spPr>
          <a:xfrm>
            <a:off x="8073313" y="5299529"/>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rPr>
              <a:t>18%</a:t>
            </a:r>
            <a:endParaRPr lang="en-US" altLang="zh-CN" sz="1400" dirty="0" smtClean="0">
              <a:solidFill>
                <a:sysClr val="window" lastClr="FFFFFF"/>
              </a:solidFill>
              <a:latin typeface="微软雅黑" panose="020B0503020204020204" pitchFamily="34" charset="-122"/>
              <a:ea typeface="微软雅黑" panose="020B0503020204020204" pitchFamily="34" charset="-122"/>
              <a:sym typeface="+mn-ea"/>
            </a:endParaRPr>
          </a:p>
        </p:txBody>
      </p:sp>
      <p:sp>
        <p:nvSpPr>
          <p:cNvPr id="30" name="TextBox 4"/>
          <p:cNvSpPr txBox="1"/>
          <p:nvPr/>
        </p:nvSpPr>
        <p:spPr>
          <a:xfrm>
            <a:off x="9448800" y="1640205"/>
            <a:ext cx="171958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b="1"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E</a:t>
            </a:r>
            <a:r>
              <a:rPr lang="zh-CN" altLang="en-US" sz="1400" b="1"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nvironment</a:t>
            </a:r>
            <a:endParaRPr lang="zh-CN" altLang="en-US" sz="1400" b="1"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TextBox 4"/>
          <p:cNvSpPr txBox="1"/>
          <p:nvPr/>
        </p:nvSpPr>
        <p:spPr>
          <a:xfrm>
            <a:off x="9511510" y="2712991"/>
            <a:ext cx="2135284" cy="23622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rPr>
              <a:t>AIO V222UB</a:t>
            </a:r>
            <a:endParaRPr lang="zh-CN" altLang="zh-CN"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4"/>
          <p:cNvSpPr txBox="1"/>
          <p:nvPr/>
        </p:nvSpPr>
        <p:spPr>
          <a:xfrm>
            <a:off x="9291370" y="2954486"/>
            <a:ext cx="1936012" cy="423154"/>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rPr>
              <a:t>I3-8130U   4GB</a:t>
            </a:r>
            <a:endPar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endParaRPr>
          </a:p>
          <a:p>
            <a:pPr lvl="1" algn="ctr"/>
            <a:r>
              <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rPr>
              <a:t>128GB+1TB</a:t>
            </a:r>
            <a:endParaRPr lang="zh-CN" altLang="zh-CN"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6247" y="2094177"/>
            <a:ext cx="729492" cy="587310"/>
          </a:xfrm>
          <a:prstGeom prst="rect">
            <a:avLst/>
          </a:prstGeom>
        </p:spPr>
      </p:pic>
      <p:sp>
        <p:nvSpPr>
          <p:cNvPr id="40" name="TextBox 4"/>
          <p:cNvSpPr txBox="1"/>
          <p:nvPr/>
        </p:nvSpPr>
        <p:spPr>
          <a:xfrm>
            <a:off x="9272336" y="4241097"/>
            <a:ext cx="1936012" cy="42100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12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system：</a:t>
            </a:r>
            <a:r>
              <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rPr>
              <a:t>Windows 10 1903 x64</a:t>
            </a:r>
            <a:endParaRPr lang="zh-CN" altLang="zh-CN"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 name="TextBox 4"/>
          <p:cNvSpPr txBox="1"/>
          <p:nvPr/>
        </p:nvSpPr>
        <p:spPr>
          <a:xfrm>
            <a:off x="9340414" y="5158243"/>
            <a:ext cx="1936012" cy="42100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ctr"/>
            <a:r>
              <a:rPr lang="zh-CN" altLang="en-US" sz="12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Cloud Classroom</a:t>
            </a:r>
            <a:endParaRPr lang="zh-CN" altLang="en-US" sz="12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ctr"/>
            <a:r>
              <a:rPr lang="en-US" altLang="zh-CN" sz="1200" dirty="0" smtClean="0">
                <a:solidFill>
                  <a:sysClr val="window" lastClr="FFFFFF"/>
                </a:solidFill>
                <a:latin typeface="微软雅黑" panose="020B0503020204020204" pitchFamily="34" charset="-122"/>
                <a:ea typeface="微软雅黑" panose="020B0503020204020204" pitchFamily="34" charset="-122"/>
                <a:sym typeface="+mn-ea"/>
              </a:rPr>
              <a:t>5.0.0.22 Release</a:t>
            </a:r>
            <a:endParaRPr lang="zh-CN" altLang="zh-CN"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60976" y="3647386"/>
            <a:ext cx="462987" cy="4714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4321810" cy="539750"/>
            <a:chOff x="4717143" y="762772"/>
            <a:chExt cx="6562896" cy="720000"/>
          </a:xfrm>
        </p:grpSpPr>
        <p:sp>
          <p:nvSpPr>
            <p:cNvPr id="4" name="圆角矩形 3"/>
            <p:cNvSpPr/>
            <p:nvPr/>
          </p:nvSpPr>
          <p:spPr>
            <a:xfrm>
              <a:off x="4717143" y="762772"/>
              <a:ext cx="6562896"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786" y="827148"/>
              <a:ext cx="827353"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2" name="文本框 1"/>
            <p:cNvSpPr txBox="1"/>
            <p:nvPr/>
          </p:nvSpPr>
          <p:spPr>
            <a:xfrm>
              <a:off x="5600417" y="822066"/>
              <a:ext cx="5588008" cy="614118"/>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rPr>
                <a:t>S</a:t>
              </a:r>
              <a:r>
                <a:rPr lang="zh-CN" altLang="en-US" sz="2400" b="1" dirty="0">
                  <a:solidFill>
                    <a:schemeClr val="bg1"/>
                  </a:solidFill>
                  <a:latin typeface="微软雅黑" panose="020B0503020204020204" pitchFamily="34" charset="-122"/>
                  <a:ea typeface="微软雅黑" panose="020B0503020204020204" pitchFamily="34" charset="-122"/>
                </a:rPr>
                <a:t>oftware performance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descr="C:\Users\Arvin\Desktop\图片2_副本.png图片2_副本"/>
          <p:cNvPicPr>
            <a:picLocks noChangeAspect="1"/>
          </p:cNvPicPr>
          <p:nvPr/>
        </p:nvPicPr>
        <p:blipFill>
          <a:blip r:embed="rId1"/>
          <a:srcRect/>
          <a:stretch>
            <a:fillRect/>
          </a:stretch>
        </p:blipFill>
        <p:spPr>
          <a:xfrm>
            <a:off x="1115695" y="1766570"/>
            <a:ext cx="9960610" cy="3219450"/>
          </a:xfrm>
          <a:prstGeom prst="rect">
            <a:avLst/>
          </a:prstGeom>
        </p:spPr>
      </p:pic>
      <p:sp>
        <p:nvSpPr>
          <p:cNvPr id="7" name="TextBox 4"/>
          <p:cNvSpPr txBox="1"/>
          <p:nvPr/>
        </p:nvSpPr>
        <p:spPr>
          <a:xfrm>
            <a:off x="979170" y="2832735"/>
            <a:ext cx="1527810" cy="48260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Cloud Classroom</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TextBox 4"/>
          <p:cNvSpPr txBox="1"/>
          <p:nvPr/>
        </p:nvSpPr>
        <p:spPr>
          <a:xfrm>
            <a:off x="1148452" y="4685786"/>
            <a:ext cx="1469483"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R</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esult</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TextBox 4"/>
          <p:cNvSpPr txBox="1"/>
          <p:nvPr/>
        </p:nvSpPr>
        <p:spPr>
          <a:xfrm>
            <a:off x="2114550" y="4693920"/>
            <a:ext cx="261493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Fastest similar solutions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TextBox 4"/>
          <p:cNvSpPr txBox="1"/>
          <p:nvPr/>
        </p:nvSpPr>
        <p:spPr>
          <a:xfrm>
            <a:off x="892175" y="1962785"/>
            <a:ext cx="159766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P</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rogramme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4"/>
          <p:cNvSpPr txBox="1"/>
          <p:nvPr/>
        </p:nvSpPr>
        <p:spPr>
          <a:xfrm>
            <a:off x="768350" y="4011295"/>
            <a:ext cx="184213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Other options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TextBox 4"/>
          <p:cNvSpPr txBox="1"/>
          <p:nvPr/>
        </p:nvSpPr>
        <p:spPr>
          <a:xfrm>
            <a:off x="5822315" y="1840865"/>
            <a:ext cx="152781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Test items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4"/>
          <p:cNvSpPr txBox="1"/>
          <p:nvPr/>
        </p:nvSpPr>
        <p:spPr>
          <a:xfrm>
            <a:off x="2378075" y="2091690"/>
            <a:ext cx="224536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Image</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boot speed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4"/>
          <p:cNvSpPr txBox="1"/>
          <p:nvPr/>
        </p:nvSpPr>
        <p:spPr>
          <a:xfrm>
            <a:off x="4454525" y="2091690"/>
            <a:ext cx="219773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Image</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down speed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4"/>
          <p:cNvSpPr txBox="1"/>
          <p:nvPr/>
        </p:nvSpPr>
        <p:spPr>
          <a:xfrm>
            <a:off x="6564630" y="2091690"/>
            <a:ext cx="23895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Image upload speed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4"/>
          <p:cNvSpPr txBox="1"/>
          <p:nvPr/>
        </p:nvSpPr>
        <p:spPr>
          <a:xfrm>
            <a:off x="8565515" y="2091690"/>
            <a:ext cx="251523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Desktop startup speed</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TextBox 4"/>
          <p:cNvSpPr txBox="1"/>
          <p:nvPr/>
        </p:nvSpPr>
        <p:spPr>
          <a:xfrm>
            <a:off x="2807970" y="2832735"/>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10 seconds</a:t>
            </a:r>
            <a:endPar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4"/>
          <p:cNvSpPr txBox="1"/>
          <p:nvPr/>
        </p:nvSpPr>
        <p:spPr>
          <a:xfrm>
            <a:off x="2445385" y="4027805"/>
            <a:ext cx="211709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Over 30 seconds</a:t>
            </a:r>
            <a:endPar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TextBox 4"/>
          <p:cNvSpPr txBox="1"/>
          <p:nvPr/>
        </p:nvSpPr>
        <p:spPr>
          <a:xfrm>
            <a:off x="4788535" y="2832735"/>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4GB/Min</a:t>
            </a:r>
            <a:endPar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5" name="TextBox 4"/>
          <p:cNvSpPr txBox="1"/>
          <p:nvPr/>
        </p:nvSpPr>
        <p:spPr>
          <a:xfrm>
            <a:off x="4806950" y="4011295"/>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2GB/Min</a:t>
            </a:r>
            <a:endPar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 name="TextBox 4"/>
          <p:cNvSpPr txBox="1"/>
          <p:nvPr/>
        </p:nvSpPr>
        <p:spPr>
          <a:xfrm>
            <a:off x="7012305" y="2835910"/>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4GB/Min</a:t>
            </a:r>
            <a:endPar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 name="TextBox 4"/>
          <p:cNvSpPr txBox="1"/>
          <p:nvPr/>
        </p:nvSpPr>
        <p:spPr>
          <a:xfrm>
            <a:off x="7030720" y="4014470"/>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2GB/Min</a:t>
            </a:r>
            <a:endParaRPr 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9" name="TextBox 4"/>
          <p:cNvSpPr txBox="1"/>
          <p:nvPr/>
        </p:nvSpPr>
        <p:spPr>
          <a:xfrm>
            <a:off x="9013190" y="2830830"/>
            <a:ext cx="174180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In 20 seconds</a:t>
            </a:r>
            <a:endPar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0" name="TextBox 4"/>
          <p:cNvSpPr txBox="1"/>
          <p:nvPr/>
        </p:nvSpPr>
        <p:spPr>
          <a:xfrm>
            <a:off x="8825230" y="4009390"/>
            <a:ext cx="203327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r>
              <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Over 30 seconds</a:t>
            </a:r>
            <a:endParaRPr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1" name="TextBox 4"/>
          <p:cNvSpPr txBox="1"/>
          <p:nvPr/>
        </p:nvSpPr>
        <p:spPr>
          <a:xfrm>
            <a:off x="4236085" y="4693920"/>
            <a:ext cx="261429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Fastest similar solutions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2" name="TextBox 4"/>
          <p:cNvSpPr txBox="1"/>
          <p:nvPr/>
        </p:nvSpPr>
        <p:spPr>
          <a:xfrm>
            <a:off x="6395720" y="4693920"/>
            <a:ext cx="2606040"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Fastest similar solutions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3" name="TextBox 4"/>
          <p:cNvSpPr txBox="1"/>
          <p:nvPr/>
        </p:nvSpPr>
        <p:spPr>
          <a:xfrm>
            <a:off x="8512175" y="4693920"/>
            <a:ext cx="2596515" cy="26733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Fastest similar solutions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72104"/>
            <a:ext cx="5437505" cy="471707"/>
            <a:chOff x="4717143" y="753911"/>
            <a:chExt cx="10021620" cy="778919"/>
          </a:xfrm>
        </p:grpSpPr>
        <p:sp>
          <p:nvSpPr>
            <p:cNvPr id="4" name="圆角矩形 3"/>
            <p:cNvSpPr/>
            <p:nvPr/>
          </p:nvSpPr>
          <p:spPr>
            <a:xfrm>
              <a:off x="4717143" y="762772"/>
              <a:ext cx="1002162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772624"/>
              <a:ext cx="1187216" cy="760206"/>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4</a:t>
              </a:r>
              <a:endParaRPr lang="en-US" sz="2400" b="1" dirty="0">
                <a:solidFill>
                  <a:srgbClr val="C00000"/>
                </a:solidFill>
                <a:latin typeface="Arial" panose="020B0604020202020204" pitchFamily="34" charset="0"/>
                <a:cs typeface="Arial" panose="020B0604020202020204" pitchFamily="34" charset="0"/>
              </a:endParaRPr>
            </a:p>
          </p:txBody>
        </p:sp>
        <p:sp>
          <p:nvSpPr>
            <p:cNvPr id="2" name="文本框 1"/>
            <p:cNvSpPr txBox="1"/>
            <p:nvPr/>
          </p:nvSpPr>
          <p:spPr>
            <a:xfrm>
              <a:off x="5759918" y="753911"/>
              <a:ext cx="8887560" cy="760206"/>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rPr>
                <a:t>C</a:t>
              </a:r>
              <a:r>
                <a:rPr lang="zh-CN" altLang="en-US" sz="2400" b="1" dirty="0">
                  <a:solidFill>
                    <a:schemeClr val="bg1"/>
                  </a:solidFill>
                  <a:latin typeface="微软雅黑" panose="020B0503020204020204" pitchFamily="34" charset="-122"/>
                  <a:ea typeface="微软雅黑" panose="020B0503020204020204" pitchFamily="34" charset="-122"/>
                </a:rPr>
                <a:t>ompetitive analysis</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function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7" name="表格 6"/>
          <p:cNvGraphicFramePr/>
          <p:nvPr>
            <p:custDataLst>
              <p:tags r:id="rId1"/>
            </p:custDataLst>
          </p:nvPr>
        </p:nvGraphicFramePr>
        <p:xfrm>
          <a:off x="471805" y="578485"/>
          <a:ext cx="11195050" cy="5029200"/>
        </p:xfrm>
        <a:graphic>
          <a:graphicData uri="http://schemas.openxmlformats.org/drawingml/2006/table">
            <a:tbl>
              <a:tblPr firstRow="1" bandRow="1">
                <a:effectLst/>
                <a:tableStyleId>{5940675A-B579-460E-94D1-54222C63F5DA}</a:tableStyleId>
              </a:tblPr>
              <a:tblGrid>
                <a:gridCol w="822325"/>
                <a:gridCol w="3612515"/>
                <a:gridCol w="1136650"/>
                <a:gridCol w="1424940"/>
                <a:gridCol w="4198620"/>
              </a:tblGrid>
              <a:tr h="640080">
                <a:tc>
                  <a:txBody>
                    <a:bodyPr/>
                    <a:p>
                      <a:pPr algn="ctr">
                        <a:buNone/>
                      </a:pPr>
                      <a:r>
                        <a:rPr lang="en-US" altLang="zh-CN" sz="1200" b="1">
                          <a:solidFill>
                            <a:sysClr val="window" lastClr="FFFFFF"/>
                          </a:solidFill>
                          <a:latin typeface="微软雅黑" panose="020B0503020204020204" pitchFamily="34" charset="-122"/>
                          <a:ea typeface="微软雅黑" panose="020B0503020204020204" pitchFamily="34" charset="-122"/>
                        </a:rPr>
                        <a:t>N</a:t>
                      </a:r>
                      <a:r>
                        <a:rPr lang="zh-CN" altLang="en-US" sz="1200" b="1">
                          <a:solidFill>
                            <a:sysClr val="window" lastClr="FFFFFF"/>
                          </a:solidFill>
                          <a:latin typeface="微软雅黑" panose="020B0503020204020204" pitchFamily="34" charset="-122"/>
                          <a:ea typeface="微软雅黑" panose="020B0503020204020204" pitchFamily="34" charset="-122"/>
                        </a:rPr>
                        <a:t>umber</a:t>
                      </a:r>
                      <a:endParaRPr lang="zh-CN" altLang="en-US" sz="1200" b="1">
                        <a:solidFill>
                          <a:sysClr val="window" lastClr="FFFFFF"/>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chemeClr val="tx1"/>
                    </a:solidFill>
                  </a:tcPr>
                </a:tc>
                <a:tc>
                  <a:txBody>
                    <a:bodyPr/>
                    <a:p>
                      <a:pPr algn="ctr">
                        <a:buNone/>
                      </a:pPr>
                      <a:r>
                        <a:rPr lang="en-US" altLang="zh-CN" sz="1200" b="1">
                          <a:solidFill>
                            <a:sysClr val="window" lastClr="FFFFFF"/>
                          </a:solidFill>
                          <a:latin typeface="微软雅黑" panose="020B0503020204020204" pitchFamily="34" charset="-122"/>
                          <a:ea typeface="微软雅黑" panose="020B0503020204020204" pitchFamily="34" charset="-122"/>
                        </a:rPr>
                        <a:t>Function</a:t>
                      </a:r>
                      <a:endParaRPr lang="en-US" altLang="zh-CN" sz="1200" b="1">
                        <a:solidFill>
                          <a:sysClr val="window" lastClr="FFFFFF"/>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chemeClr val="tx1"/>
                    </a:solidFill>
                  </a:tcPr>
                </a:tc>
                <a:tc>
                  <a:txBody>
                    <a:bodyPr/>
                    <a:p>
                      <a:pPr algn="ctr">
                        <a:buNone/>
                      </a:pPr>
                      <a:r>
                        <a:rPr lang="zh-CN" altLang="en-US" sz="1200" b="1">
                          <a:solidFill>
                            <a:sysClr val="window" lastClr="FFFFFF"/>
                          </a:solidFill>
                          <a:latin typeface="微软雅黑" panose="020B0503020204020204" pitchFamily="34" charset="-122"/>
                          <a:ea typeface="微软雅黑" panose="020B0503020204020204" pitchFamily="34" charset="-122"/>
                        </a:rPr>
                        <a:t>Competitors</a:t>
                      </a:r>
                      <a:endParaRPr lang="zh-CN" altLang="en-US" sz="1200" b="1">
                        <a:solidFill>
                          <a:sysClr val="window" lastClr="FFFFFF"/>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chemeClr val="tx1"/>
                    </a:solidFill>
                  </a:tcPr>
                </a:tc>
                <a:tc>
                  <a:txBody>
                    <a:bodyPr/>
                    <a:p>
                      <a:pPr algn="ctr">
                        <a:buNone/>
                      </a:pPr>
                      <a:r>
                        <a:rPr lang="zh-CN" altLang="en-US" sz="1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Cloud Classroom</a:t>
                      </a:r>
                      <a:r>
                        <a:rPr lang="en-US" altLang="zh-CN" sz="1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V5.0-VOI</a:t>
                      </a:r>
                      <a:endParaRPr lang="en-US" altLang="zh-CN" sz="1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chemeClr val="tx1"/>
                    </a:solidFill>
                  </a:tcPr>
                </a:tc>
                <a:tc>
                  <a:txBody>
                    <a:bodyPr/>
                    <a:p>
                      <a:pPr algn="ctr">
                        <a:buNone/>
                      </a:pPr>
                      <a:r>
                        <a:rPr lang="en-US" sz="1200" b="1">
                          <a:solidFill>
                            <a:sysClr val="window" lastClr="FFFFFF"/>
                          </a:solidFill>
                          <a:latin typeface="微软雅黑" panose="020B0503020204020204" pitchFamily="34" charset="-122"/>
                          <a:ea typeface="微软雅黑" panose="020B0503020204020204" pitchFamily="34" charset="-122"/>
                        </a:rPr>
                        <a:t>I</a:t>
                      </a:r>
                      <a:r>
                        <a:rPr sz="1200" b="1">
                          <a:solidFill>
                            <a:sysClr val="window" lastClr="FFFFFF"/>
                          </a:solidFill>
                          <a:latin typeface="微软雅黑" panose="020B0503020204020204" pitchFamily="34" charset="-122"/>
                          <a:ea typeface="微软雅黑" panose="020B0503020204020204" pitchFamily="34" charset="-122"/>
                        </a:rPr>
                        <a:t>nstruction</a:t>
                      </a:r>
                      <a:endParaRPr sz="1200" b="1">
                        <a:solidFill>
                          <a:sysClr val="window" lastClr="FFFFFF"/>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1</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Multi-desktop launch isolation</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46355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2</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Desktop protection</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Restore strategy</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（Every startup</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weekly</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monthly</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timing</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3</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Image </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m</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anagemen</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（Distribute</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Editing/</a:t>
                      </a: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installing/deleting and other operations</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Fastest distribution speed of similar products</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4</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Fast switching between multiple systems</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64897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5</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Protection/Restore of Domestic and Linux Systems</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Support:</a:t>
                      </a:r>
                      <a:endPar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buNone/>
                      </a:pP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Ubuntu</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Kubuntu</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Deepin</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UOS</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CentOS</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Debian</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Redhat</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kylin</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50165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6</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Permission management (multi-level administrator difference management)</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Multiple account permission hierarchical management, flexible allocation of permissions, with specific UI interfaces for different permissions</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7</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en-US" altLang="zh-CN" sz="1200">
                          <a:solidFill>
                            <a:schemeClr val="bg1"/>
                          </a:solidFill>
                          <a:latin typeface="微软雅黑" panose="020B0503020204020204" pitchFamily="34" charset="-122"/>
                          <a:ea typeface="微软雅黑" panose="020B0503020204020204" pitchFamily="34" charset="-122"/>
                        </a:rPr>
                        <a:t>G</a:t>
                      </a:r>
                      <a:r>
                        <a:rPr lang="zh-CN" altLang="en-US" sz="1200">
                          <a:solidFill>
                            <a:schemeClr val="bg1"/>
                          </a:solidFill>
                          <a:latin typeface="微软雅黑" panose="020B0503020204020204" pitchFamily="34" charset="-122"/>
                          <a:ea typeface="微软雅黑" panose="020B0503020204020204" pitchFamily="34" charset="-122"/>
                        </a:rPr>
                        <a:t>roup policy management</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Flexible management of system related permissions</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8</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Domestic system multimedia teaching management</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For example</a:t>
                      </a:r>
                      <a:r>
                        <a:rPr 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domestic operating systems such as UOS, Kirin, and Puhua</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9</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TAg</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Replacing traditional paper labels</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10</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Watermark Management</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Student desktop display ID</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、strategy、Computer and other related information</a:t>
                      </a:r>
                      <a:endParaRPr lang="zh-CN" altLang="en-US"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4325">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11</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Job management</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055">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12</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Workspace (supports data hot switching)</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lang="zh-CN" altLang="en-US" sz="1200">
                          <a:solidFill>
                            <a:schemeClr val="bg1"/>
                          </a:solidFill>
                          <a:latin typeface="微软雅黑" panose="020B0503020204020204" pitchFamily="34" charset="-122"/>
                          <a:ea typeface="微软雅黑" panose="020B0503020204020204" pitchFamily="34" charset="-122"/>
                        </a:rPr>
                        <a:t>Support data disk hot mount operation</a:t>
                      </a: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r h="313690">
                <a:tc>
                  <a:txBody>
                    <a:bodyPr/>
                    <a:p>
                      <a:pPr algn="ctr">
                        <a:buNone/>
                      </a:pPr>
                      <a:r>
                        <a:rPr lang="en-US" altLang="zh-CN" sz="1200">
                          <a:solidFill>
                            <a:schemeClr val="bg1"/>
                          </a:solidFill>
                          <a:latin typeface="微软雅黑" panose="020B0503020204020204" pitchFamily="34" charset="-122"/>
                          <a:ea typeface="微软雅黑" panose="020B0503020204020204" pitchFamily="34" charset="-122"/>
                        </a:rPr>
                        <a:t>13</a:t>
                      </a:r>
                      <a:endParaRPr lang="en-US" altLang="zh-CN"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Integrated UI operation interface (non independent installation)</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lgn="ctr">
                        <a:buNone/>
                      </a:pPr>
                      <a:r>
                        <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endParaRPr lang="zh-CN" altLang="en-US" sz="1200" b="1">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c>
                  <a:txBody>
                    <a:bodyPr/>
                    <a:p>
                      <a:pPr>
                        <a:buNone/>
                      </a:pPr>
                      <a:endParaRPr lang="zh-CN" altLang="en-US" sz="1200">
                        <a:solidFill>
                          <a:schemeClr val="bg1"/>
                        </a:solidFill>
                        <a:latin typeface="微软雅黑" panose="020B0503020204020204" pitchFamily="34" charset="-122"/>
                        <a:ea typeface="微软雅黑" panose="020B0503020204020204" pitchFamily="34" charset="-122"/>
                      </a:endParaRPr>
                    </a:p>
                  </a:txBody>
                  <a:tcPr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chemeClr val="tx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p:nvPr>
            <p:custDataLst>
              <p:tags r:id="rId1"/>
            </p:custDataLst>
          </p:nvPr>
        </p:nvGraphicFramePr>
        <p:xfrm>
          <a:off x="445135" y="726440"/>
          <a:ext cx="11357610" cy="5987415"/>
        </p:xfrm>
        <a:graphic>
          <a:graphicData uri="http://schemas.openxmlformats.org/drawingml/2006/table">
            <a:tbl>
              <a:tblPr firstRow="1" bandRow="1">
                <a:tableStyleId>{5C22544A-7EE6-4342-B048-85BDC9FD1C3A}</a:tableStyleId>
              </a:tblPr>
              <a:tblGrid>
                <a:gridCol w="494030"/>
                <a:gridCol w="996950"/>
                <a:gridCol w="1276985"/>
                <a:gridCol w="1772285"/>
                <a:gridCol w="2501265"/>
                <a:gridCol w="2453005"/>
                <a:gridCol w="1863090"/>
              </a:tblGrid>
              <a:tr h="520700">
                <a:tc>
                  <a:txBody>
                    <a:bodyPr/>
                    <a:lstStyle/>
                    <a:p>
                      <a:pPr algn="ctr">
                        <a:buNone/>
                      </a:pPr>
                      <a:r>
                        <a:rPr lang="en-US" altLang="zh-CN" sz="1200"/>
                        <a:t>Num</a:t>
                      </a:r>
                      <a:endParaRPr lang="en-US" altLang="zh-CN" sz="1200"/>
                    </a:p>
                  </a:txBody>
                  <a:tcPr anchor="ctr">
                    <a:solidFill>
                      <a:schemeClr val="tx1"/>
                    </a:solidFill>
                  </a:tcPr>
                </a:tc>
                <a:tc gridSpan="2">
                  <a:txBody>
                    <a:bodyPr/>
                    <a:lstStyle/>
                    <a:p>
                      <a:pPr algn="ctr">
                        <a:buNone/>
                      </a:pPr>
                      <a:r>
                        <a:rPr lang="en-US" altLang="zh-CN" sz="1200"/>
                        <a:t>F</a:t>
                      </a:r>
                      <a:r>
                        <a:rPr lang="zh-CN" altLang="en-US" sz="1200"/>
                        <a:t>unction</a:t>
                      </a:r>
                      <a:endParaRPr lang="zh-CN" altLang="en-US" sz="1200"/>
                    </a:p>
                  </a:txBody>
                  <a:tcPr anchor="ctr">
                    <a:solidFill>
                      <a:schemeClr val="tx1"/>
                    </a:solidFill>
                  </a:tcPr>
                </a:tc>
                <a:tc hMerge="1">
                  <a:tcPr/>
                </a:tc>
                <a:tc>
                  <a:txBody>
                    <a:bodyPr/>
                    <a:lstStyle/>
                    <a:p>
                      <a:pPr algn="ctr">
                        <a:buNone/>
                      </a:pPr>
                      <a:r>
                        <a:rPr lang="en-US" altLang="zh-CN" sz="1200"/>
                        <a:t>RDS</a:t>
                      </a:r>
                      <a:endParaRPr lang="en-US" altLang="zh-CN" sz="1200"/>
                    </a:p>
                    <a:p>
                      <a:pPr algn="ctr">
                        <a:buNone/>
                      </a:pPr>
                      <a:r>
                        <a:rPr lang="zh-CN" altLang="en-US" sz="1200"/>
                        <a:t>Shared Cloud Desktop</a:t>
                      </a:r>
                      <a:endParaRPr lang="zh-CN" altLang="en-US" sz="1200"/>
                    </a:p>
                  </a:txBody>
                  <a:tcPr anchor="ctr">
                    <a:solidFill>
                      <a:schemeClr val="tx1"/>
                    </a:solidFill>
                  </a:tcPr>
                </a:tc>
                <a:tc>
                  <a:txBody>
                    <a:bodyPr/>
                    <a:lstStyle/>
                    <a:p>
                      <a:pPr algn="ctr">
                        <a:buNone/>
                      </a:pPr>
                      <a:r>
                        <a:rPr lang="en-US" altLang="zh-CN" sz="1200"/>
                        <a:t>VDI</a:t>
                      </a:r>
                      <a:endParaRPr lang="en-US" altLang="zh-CN" sz="1200"/>
                    </a:p>
                    <a:p>
                      <a:pPr algn="ctr">
                        <a:buNone/>
                      </a:pPr>
                      <a:r>
                        <a:rPr lang="zh-CN" altLang="en-US" sz="1200"/>
                        <a:t>Virtual Cloud Desktop</a:t>
                      </a:r>
                      <a:endParaRPr lang="zh-CN" altLang="en-US" sz="1200"/>
                    </a:p>
                  </a:txBody>
                  <a:tcPr anchor="ctr">
                    <a:solidFill>
                      <a:schemeClr val="tx1"/>
                    </a:solidFill>
                  </a:tcPr>
                </a:tc>
                <a:tc>
                  <a:txBody>
                    <a:bodyPr/>
                    <a:lstStyle/>
                    <a:p>
                      <a:pPr algn="ctr">
                        <a:buNone/>
                      </a:pPr>
                      <a:r>
                        <a:rPr lang="en-US" altLang="zh-CN" sz="1200"/>
                        <a:t>IDV</a:t>
                      </a:r>
                      <a:endParaRPr lang="en-US" altLang="zh-CN" sz="1200"/>
                    </a:p>
                    <a:p>
                      <a:pPr algn="ctr">
                        <a:buNone/>
                      </a:pPr>
                      <a:r>
                        <a:rPr lang="en-US" altLang="zh-CN" sz="1200"/>
                        <a:t>I</a:t>
                      </a:r>
                      <a:r>
                        <a:rPr lang="zh-CN" altLang="en-US" sz="1200"/>
                        <a:t>ntelligent </a:t>
                      </a:r>
                      <a:r>
                        <a:rPr lang="en-US" altLang="zh-CN" sz="1200"/>
                        <a:t>D</a:t>
                      </a:r>
                      <a:r>
                        <a:rPr lang="zh-CN" altLang="en-US" sz="1200"/>
                        <a:t>esktop </a:t>
                      </a:r>
                      <a:r>
                        <a:rPr lang="en-US" altLang="zh-CN" sz="1200"/>
                        <a:t>V</a:t>
                      </a:r>
                      <a:r>
                        <a:rPr lang="zh-CN" altLang="en-US" sz="1200"/>
                        <a:t>irtualization</a:t>
                      </a:r>
                      <a:endParaRPr lang="zh-CN" altLang="en-US" sz="1200"/>
                    </a:p>
                  </a:txBody>
                  <a:tcPr anchor="ctr">
                    <a:solidFill>
                      <a:schemeClr val="tx1"/>
                    </a:solidFill>
                  </a:tcPr>
                </a:tc>
                <a:tc>
                  <a:txBody>
                    <a:bodyPr/>
                    <a:lstStyle/>
                    <a:p>
                      <a:pPr algn="ctr">
                        <a:buNone/>
                      </a:pPr>
                      <a:r>
                        <a:rPr lang="en-US" altLang="zh-CN" sz="1200" b="1">
                          <a:solidFill>
                            <a:srgbClr val="FF0000"/>
                          </a:solidFill>
                        </a:rPr>
                        <a:t>VOI</a:t>
                      </a:r>
                      <a:r>
                        <a:rPr lang="zh-CN" altLang="en-US" sz="1200" b="1">
                          <a:solidFill>
                            <a:srgbClr val="FF0000"/>
                          </a:solidFill>
                        </a:rPr>
                        <a:t>（</a:t>
                      </a:r>
                      <a:r>
                        <a:rPr lang="en-US" altLang="zh-CN" sz="1200" b="1">
                          <a:solidFill>
                            <a:srgbClr val="FF0000"/>
                          </a:solidFill>
                        </a:rPr>
                        <a:t> This plan</a:t>
                      </a:r>
                      <a:r>
                        <a:rPr lang="zh-CN" altLang="en-US" sz="1200" b="1">
                          <a:solidFill>
                            <a:srgbClr val="FF0000"/>
                          </a:solidFill>
                        </a:rPr>
                        <a:t>）</a:t>
                      </a:r>
                      <a:endParaRPr lang="zh-CN" altLang="en-US" sz="1200" b="1">
                        <a:solidFill>
                          <a:srgbClr val="FF0000"/>
                        </a:solidFill>
                      </a:endParaRPr>
                    </a:p>
                    <a:p>
                      <a:pPr algn="ctr">
                        <a:buNone/>
                      </a:pPr>
                      <a:r>
                        <a:rPr lang="zh-CN" altLang="en-US" sz="1200" b="1">
                          <a:solidFill>
                            <a:srgbClr val="FF0000"/>
                          </a:solidFill>
                        </a:rPr>
                        <a:t>Virtual System Architecture</a:t>
                      </a:r>
                      <a:endParaRPr lang="zh-CN" altLang="en-US" sz="1200" b="1">
                        <a:solidFill>
                          <a:srgbClr val="FF0000"/>
                        </a:solidFill>
                      </a:endParaRPr>
                    </a:p>
                  </a:txBody>
                  <a:tcPr anchor="ctr">
                    <a:solidFill>
                      <a:schemeClr val="tx1"/>
                    </a:solidFill>
                  </a:tcPr>
                </a:tc>
              </a:tr>
              <a:tr h="325120">
                <a:tc>
                  <a:txBody>
                    <a:bodyPr/>
                    <a:lstStyle/>
                    <a:p>
                      <a:pPr algn="ctr">
                        <a:buNone/>
                      </a:pPr>
                      <a:r>
                        <a:rPr lang="en-US" altLang="zh-CN" sz="1200">
                          <a:solidFill>
                            <a:schemeClr val="bg1"/>
                          </a:solidFill>
                        </a:rPr>
                        <a:t>1</a:t>
                      </a:r>
                      <a:endParaRPr lang="en-US" altLang="zh-CN" sz="1200">
                        <a:solidFill>
                          <a:schemeClr val="bg1"/>
                        </a:solidFill>
                      </a:endParaRPr>
                    </a:p>
                  </a:txBody>
                  <a:tcPr anchor="ctr">
                    <a:solidFill>
                      <a:schemeClr val="tx1"/>
                    </a:solidFill>
                  </a:tcPr>
                </a:tc>
                <a:tc rowSpan="4">
                  <a:txBody>
                    <a:bodyPr/>
                    <a:lstStyle/>
                    <a:p>
                      <a:pPr algn="ctr">
                        <a:buNone/>
                      </a:pPr>
                      <a:r>
                        <a:rPr lang="en-US" altLang="zh-CN" sz="1200" b="1">
                          <a:solidFill>
                            <a:schemeClr val="bg1"/>
                          </a:solidFill>
                          <a:latin typeface="Arial" panose="020B0604020202020204" pitchFamily="34" charset="0"/>
                          <a:cs typeface="Arial" panose="020B0604020202020204" pitchFamily="34" charset="0"/>
                        </a:rPr>
                        <a:t>C</a:t>
                      </a:r>
                      <a:r>
                        <a:rPr lang="zh-CN" altLang="en-US" sz="1200" b="1">
                          <a:solidFill>
                            <a:schemeClr val="bg1"/>
                          </a:solidFill>
                          <a:latin typeface="Arial" panose="020B0604020202020204" pitchFamily="34" charset="0"/>
                          <a:cs typeface="Arial" panose="020B0604020202020204" pitchFamily="34" charset="0"/>
                        </a:rPr>
                        <a:t>ost</a:t>
                      </a:r>
                      <a:endParaRPr lang="zh-CN" altLang="en-US" sz="1200" b="1">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en-US" altLang="zh-CN" sz="1200" b="0">
                          <a:solidFill>
                            <a:schemeClr val="bg1"/>
                          </a:solidFill>
                          <a:latin typeface="Arial" panose="020B0604020202020204" pitchFamily="34" charset="0"/>
                          <a:cs typeface="Arial" panose="020B0604020202020204" pitchFamily="34" charset="0"/>
                        </a:rPr>
                        <a:t>P</a:t>
                      </a:r>
                      <a:r>
                        <a:rPr lang="zh-CN" altLang="en-US" sz="1200" b="0">
                          <a:solidFill>
                            <a:schemeClr val="bg1"/>
                          </a:solidFill>
                          <a:latin typeface="Arial" panose="020B0604020202020204" pitchFamily="34" charset="0"/>
                          <a:cs typeface="Arial" panose="020B0604020202020204" pitchFamily="34" charset="0"/>
                        </a:rPr>
                        <a:t>urchasing cost</a:t>
                      </a:r>
                      <a:endParaRPr lang="zh-CN" altLang="en-US"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rPr>
                        <a:t>slightly lower than</a:t>
                      </a:r>
                      <a:r>
                        <a:rPr lang="en-US" altLang="zh-CN" sz="1200" b="0">
                          <a:solidFill>
                            <a:schemeClr val="bg1"/>
                          </a:solidFill>
                          <a:latin typeface="Arial" panose="020B0604020202020204" pitchFamily="34" charset="0"/>
                          <a:cs typeface="Arial" panose="020B0604020202020204" pitchFamily="34" charset="0"/>
                        </a:rPr>
                        <a:t>PC</a:t>
                      </a:r>
                      <a:endParaRPr lang="en-US" altLang="zh-CN"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sz="1200" b="0">
                          <a:solidFill>
                            <a:schemeClr val="bg1"/>
                          </a:solidFill>
                          <a:latin typeface="Arial" panose="020B0604020202020204" pitchFamily="34" charset="0"/>
                          <a:cs typeface="Arial" panose="020B0604020202020204" pitchFamily="34" charset="0"/>
                        </a:rPr>
                        <a:t>Higher than PC</a:t>
                      </a:r>
                      <a:endParaRPr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sz="1200" b="0">
                          <a:solidFill>
                            <a:schemeClr val="bg1"/>
                          </a:solidFill>
                          <a:latin typeface="Arial" panose="020B0604020202020204" pitchFamily="34" charset="0"/>
                          <a:cs typeface="Arial" panose="020B0604020202020204" pitchFamily="34" charset="0"/>
                        </a:rPr>
                        <a:t>Slightly higher than PC</a:t>
                      </a:r>
                      <a:endParaRPr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sz="1200" b="1">
                          <a:solidFill>
                            <a:srgbClr val="FF0000"/>
                          </a:solidFill>
                          <a:latin typeface="Arial" panose="020B0604020202020204" pitchFamily="34" charset="0"/>
                          <a:cs typeface="Arial" panose="020B0604020202020204" pitchFamily="34" charset="0"/>
                          <a:sym typeface="+mn-ea"/>
                        </a:rPr>
                        <a:t>Slightly higher than PC</a:t>
                      </a:r>
                      <a:endParaRPr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2</a:t>
                      </a:r>
                      <a:endParaRPr lang="en-US" altLang="zh-CN" sz="1200">
                        <a:solidFill>
                          <a:schemeClr val="bg1"/>
                        </a:solidFill>
                      </a:endParaRPr>
                    </a:p>
                  </a:txBody>
                  <a:tcPr anchor="ctr">
                    <a:solidFill>
                      <a:schemeClr val="tx1"/>
                    </a:solidFill>
                  </a:tcPr>
                </a:tc>
                <a:tc vMerge="1">
                  <a:tcPr/>
                </a:tc>
                <a:tc>
                  <a:txBody>
                    <a:bodyPr/>
                    <a:lstStyle/>
                    <a:p>
                      <a:pPr algn="ctr">
                        <a:buNone/>
                      </a:pPr>
                      <a:r>
                        <a:rPr lang="en-US" altLang="zh-CN" sz="1200" b="0">
                          <a:solidFill>
                            <a:schemeClr val="bg1"/>
                          </a:solidFill>
                          <a:latin typeface="Arial" panose="020B0604020202020204" pitchFamily="34" charset="0"/>
                          <a:cs typeface="Arial" panose="020B0604020202020204" pitchFamily="34" charset="0"/>
                          <a:sym typeface="+mn-ea"/>
                        </a:rPr>
                        <a:t>D</a:t>
                      </a:r>
                      <a:r>
                        <a:rPr lang="zh-CN" altLang="en-US" sz="1200" b="0">
                          <a:solidFill>
                            <a:schemeClr val="bg1"/>
                          </a:solidFill>
                          <a:latin typeface="Arial" panose="020B0604020202020204" pitchFamily="34" charset="0"/>
                          <a:cs typeface="Arial" panose="020B0604020202020204" pitchFamily="34" charset="0"/>
                          <a:sym typeface="+mn-ea"/>
                        </a:rPr>
                        <a:t>eployment costs</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rPr>
                        <a:t>Complex (independent installation)</a:t>
                      </a:r>
                      <a:endParaRPr lang="zh-CN" altLang="en-US"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Complex</a:t>
                      </a:r>
                      <a:r>
                        <a:rPr lang="zh-CN" altLang="en-US" sz="1200" b="0">
                          <a:solidFill>
                            <a:schemeClr val="bg1"/>
                          </a:solidFill>
                          <a:latin typeface="Arial" panose="020B0604020202020204" pitchFamily="34" charset="0"/>
                          <a:cs typeface="Arial" panose="020B0604020202020204" pitchFamily="34" charset="0"/>
                        </a:rPr>
                        <a:t> (independent installation)</a:t>
                      </a:r>
                      <a:endParaRPr lang="zh-CN" altLang="en-US"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rPr>
                        <a:t>Simple (standard installation)</a:t>
                      </a:r>
                      <a:endParaRPr lang="zh-CN" altLang="en-US" sz="1200" b="0">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zh-CN" altLang="en-US" sz="1200">
                          <a:solidFill>
                            <a:srgbClr val="FF0000"/>
                          </a:solidFill>
                          <a:latin typeface="Arial" panose="020B0604020202020204" pitchFamily="34" charset="0"/>
                          <a:cs typeface="Arial" panose="020B0604020202020204" pitchFamily="34" charset="0"/>
                          <a:sym typeface="+mn-ea"/>
                        </a:rPr>
                        <a:t>Simple (standard installation)</a:t>
                      </a:r>
                      <a:endParaRPr lang="zh-CN" altLang="en-US"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3</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Cost of use</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en-US" altLang="zh-CN" sz="1200" b="0">
                          <a:solidFill>
                            <a:schemeClr val="bg1"/>
                          </a:solidFill>
                          <a:latin typeface="Arial" panose="020B0604020202020204" pitchFamily="34" charset="0"/>
                          <a:cs typeface="Arial" panose="020B0604020202020204" pitchFamily="34" charset="0"/>
                          <a:sym typeface="+mn-ea"/>
                        </a:rPr>
                        <a:t>easy</a:t>
                      </a:r>
                      <a:endParaRPr lang="en-US" altLang="zh-CN"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complex</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complex</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en-US" altLang="zh-CN" sz="1200" b="1">
                          <a:solidFill>
                            <a:srgbClr val="FF0000"/>
                          </a:solidFill>
                          <a:latin typeface="Arial" panose="020B0604020202020204" pitchFamily="34" charset="0"/>
                          <a:cs typeface="Arial" panose="020B0604020202020204" pitchFamily="34" charset="0"/>
                          <a:sym typeface="+mn-ea"/>
                        </a:rPr>
                        <a:t>easy</a:t>
                      </a:r>
                      <a:endParaRPr lang="en-US" altLang="zh-CN"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4</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Maintenance costs</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low</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p>
                      <a:pPr algn="ctr">
                        <a:buNone/>
                      </a:pP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p>
                      <a:pPr algn="ctr">
                        <a:buNone/>
                      </a:pP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en-US" altLang="zh-CN" sz="1200" b="1">
                          <a:solidFill>
                            <a:srgbClr val="FF0000"/>
                          </a:solidFill>
                          <a:latin typeface="Arial" panose="020B0604020202020204" pitchFamily="34" charset="0"/>
                          <a:cs typeface="Arial" panose="020B0604020202020204" pitchFamily="34" charset="0"/>
                          <a:sym typeface="+mn-ea"/>
                        </a:rPr>
                        <a:t>low</a:t>
                      </a:r>
                      <a:endParaRPr lang="en-US" altLang="zh-CN"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5</a:t>
                      </a:r>
                      <a:endParaRPr lang="en-US" altLang="zh-CN" sz="1200">
                        <a:solidFill>
                          <a:schemeClr val="bg1"/>
                        </a:solidFill>
                      </a:endParaRPr>
                    </a:p>
                  </a:txBody>
                  <a:tcPr anchor="ctr">
                    <a:solidFill>
                      <a:schemeClr val="tx1"/>
                    </a:solidFill>
                  </a:tcPr>
                </a:tc>
                <a:tc rowSpan="6">
                  <a:txBody>
                    <a:bodyPr/>
                    <a:lstStyle/>
                    <a:p>
                      <a:pPr>
                        <a:buNone/>
                      </a:pPr>
                      <a:r>
                        <a:rPr lang="en-US" altLang="zh-CN" sz="1200" b="1">
                          <a:solidFill>
                            <a:schemeClr val="bg1"/>
                          </a:solidFill>
                          <a:latin typeface="Arial" panose="020B0604020202020204" pitchFamily="34" charset="0"/>
                          <a:cs typeface="Arial" panose="020B0604020202020204" pitchFamily="34" charset="0"/>
                        </a:rPr>
                        <a:t>      </a:t>
                      </a:r>
                      <a:r>
                        <a:rPr lang="zh-CN" altLang="en-US" sz="1200" b="1">
                          <a:solidFill>
                            <a:schemeClr val="bg1"/>
                          </a:solidFill>
                          <a:latin typeface="Arial" panose="020B0604020202020204" pitchFamily="34" charset="0"/>
                          <a:cs typeface="Arial" panose="020B0604020202020204" pitchFamily="34" charset="0"/>
                        </a:rPr>
                        <a:t>User </a:t>
                      </a:r>
                      <a:r>
                        <a:rPr lang="en-US" altLang="zh-CN" sz="1200" b="1">
                          <a:solidFill>
                            <a:schemeClr val="bg1"/>
                          </a:solidFill>
                          <a:latin typeface="Arial" panose="020B0604020202020204" pitchFamily="34" charset="0"/>
                          <a:cs typeface="Arial" panose="020B0604020202020204" pitchFamily="34" charset="0"/>
                        </a:rPr>
                        <a:t> e</a:t>
                      </a:r>
                      <a:r>
                        <a:rPr lang="zh-CN" altLang="en-US" sz="1200" b="1">
                          <a:solidFill>
                            <a:schemeClr val="bg1"/>
                          </a:solidFill>
                          <a:latin typeface="Arial" panose="020B0604020202020204" pitchFamily="34" charset="0"/>
                          <a:cs typeface="Arial" panose="020B0604020202020204" pitchFamily="34" charset="0"/>
                        </a:rPr>
                        <a:t>xperience</a:t>
                      </a:r>
                      <a:endParaRPr lang="zh-CN" altLang="en-US" sz="1200" b="1">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en-US" altLang="zh-CN" sz="1200" b="0">
                          <a:solidFill>
                            <a:schemeClr val="bg1"/>
                          </a:solidFill>
                          <a:latin typeface="Arial" panose="020B0604020202020204" pitchFamily="34" charset="0"/>
                          <a:sym typeface="+mn-ea"/>
                        </a:rPr>
                        <a:t>P</a:t>
                      </a:r>
                      <a:r>
                        <a:rPr lang="zh-CN" altLang="en-US" sz="1200" b="0">
                          <a:solidFill>
                            <a:schemeClr val="bg1"/>
                          </a:solidFill>
                          <a:latin typeface="Arial" panose="020B0604020202020204" pitchFamily="34" charset="0"/>
                          <a:sym typeface="+mn-ea"/>
                        </a:rPr>
                        <a:t>rocessing capacity</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Near physical host performance</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Near virtual host performance</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Near client performance</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1">
                          <a:solidFill>
                            <a:srgbClr val="FF0000"/>
                          </a:solidFill>
                          <a:latin typeface="Arial" panose="020B0604020202020204" pitchFamily="34" charset="0"/>
                          <a:sym typeface="+mn-ea"/>
                        </a:rPr>
                        <a:t>Client performance</a:t>
                      </a:r>
                      <a:endParaRPr lang="zh-CN" altLang="en-US" sz="1200" b="1">
                        <a:solidFill>
                          <a:srgbClr val="FF0000"/>
                        </a:solidFill>
                        <a:latin typeface="Arial" panose="020B0604020202020204" pitchFamily="34" charset="0"/>
                        <a:sym typeface="+mn-ea"/>
                      </a:endParaRPr>
                    </a:p>
                  </a:txBody>
                  <a:tcPr anchor="ctr">
                    <a:solidFill>
                      <a:schemeClr val="tx1"/>
                    </a:solidFill>
                  </a:tcPr>
                </a:tc>
              </a:tr>
              <a:tr h="325755">
                <a:tc>
                  <a:txBody>
                    <a:bodyPr/>
                    <a:lstStyle/>
                    <a:p>
                      <a:pPr algn="ctr">
                        <a:buNone/>
                      </a:pPr>
                      <a:r>
                        <a:rPr lang="en-US" altLang="zh-CN" sz="1200">
                          <a:solidFill>
                            <a:schemeClr val="bg1"/>
                          </a:solidFill>
                        </a:rPr>
                        <a:t>6</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sym typeface="+mn-ea"/>
                        </a:rPr>
                        <a:t>Desktop </a:t>
                      </a:r>
                      <a:r>
                        <a:rPr lang="en-US" altLang="zh-CN" sz="1200" b="0">
                          <a:solidFill>
                            <a:schemeClr val="bg1"/>
                          </a:solidFill>
                          <a:latin typeface="Arial" panose="020B0604020202020204" pitchFamily="34" charset="0"/>
                          <a:sym typeface="+mn-ea"/>
                        </a:rPr>
                        <a:t>e</a:t>
                      </a:r>
                      <a:r>
                        <a:rPr lang="zh-CN" altLang="en-US" sz="1200" b="0">
                          <a:solidFill>
                            <a:schemeClr val="bg1"/>
                          </a:solidFill>
                          <a:latin typeface="Arial" panose="020B0604020202020204" pitchFamily="34" charset="0"/>
                          <a:sym typeface="+mn-ea"/>
                        </a:rPr>
                        <a:t>xperience</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good</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en-US" altLang="zh-CN" sz="1200">
                          <a:solidFill>
                            <a:schemeClr val="bg1"/>
                          </a:solidFill>
                          <a:latin typeface="Arial" panose="020B0604020202020204" pitchFamily="34" charset="0"/>
                          <a:sym typeface="+mn-ea"/>
                        </a:rPr>
                        <a:t>good</a:t>
                      </a:r>
                      <a:endParaRPr lang="en-US" altLang="zh-CN"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excellent</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en-US" altLang="zh-CN" sz="1200" b="1">
                          <a:solidFill>
                            <a:srgbClr val="FF0000"/>
                          </a:solidFill>
                          <a:latin typeface="Arial" panose="020B0604020202020204" pitchFamily="34" charset="0"/>
                          <a:sym typeface="+mn-ea"/>
                        </a:rPr>
                        <a:t>excelent</a:t>
                      </a:r>
                      <a:endParaRPr lang="en-US" altLang="zh-CN" sz="1200" b="1">
                        <a:solidFill>
                          <a:srgbClr val="FF0000"/>
                        </a:solidFill>
                        <a:latin typeface="Arial" panose="020B0604020202020204" pitchFamily="34" charset="0"/>
                        <a:sym typeface="+mn-ea"/>
                      </a:endParaRPr>
                    </a:p>
                  </a:txBody>
                  <a:tcPr anchor="ctr">
                    <a:solidFill>
                      <a:schemeClr val="tx1"/>
                    </a:solidFill>
                  </a:tcPr>
                </a:tc>
              </a:tr>
              <a:tr h="325755">
                <a:tc>
                  <a:txBody>
                    <a:bodyPr/>
                    <a:lstStyle/>
                    <a:p>
                      <a:pPr algn="ctr">
                        <a:buNone/>
                      </a:pPr>
                      <a:r>
                        <a:rPr lang="en-US" altLang="zh-CN" sz="1200">
                          <a:solidFill>
                            <a:schemeClr val="bg1"/>
                          </a:solidFill>
                        </a:rPr>
                        <a:t>7</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sym typeface="+mn-ea"/>
                        </a:rPr>
                        <a:t>Screen display</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Partial loss</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sym typeface="+mn-ea"/>
                        </a:rPr>
                        <a:t>Partial loss</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Native</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1">
                          <a:solidFill>
                            <a:srgbClr val="FF0000"/>
                          </a:solidFill>
                          <a:latin typeface="Arial" panose="020B0604020202020204" pitchFamily="34" charset="0"/>
                          <a:sym typeface="+mn-ea"/>
                        </a:rPr>
                        <a:t>Native</a:t>
                      </a:r>
                      <a:endParaRPr lang="zh-CN" altLang="en-US" sz="1200" b="1">
                        <a:solidFill>
                          <a:srgbClr val="FF0000"/>
                        </a:solidFill>
                        <a:latin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8</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sym typeface="+mn-ea"/>
                        </a:rPr>
                        <a:t>Peripheral support</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Basic compatibility</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sym typeface="+mn-ea"/>
                        </a:rPr>
                        <a:t>Basic compatibility</a:t>
                      </a:r>
                      <a:endParaRPr lang="zh-CN" altLang="en-US" sz="120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Perfect compatibility</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rgbClr val="FF0000"/>
                          </a:solidFill>
                          <a:latin typeface="Arial" panose="020B0604020202020204" pitchFamily="34" charset="0"/>
                          <a:sym typeface="+mn-ea"/>
                        </a:rPr>
                        <a:t>Perfect compatibility</a:t>
                      </a:r>
                      <a:endParaRPr lang="zh-CN" altLang="en-US" sz="1200" b="0">
                        <a:solidFill>
                          <a:srgbClr val="FF0000"/>
                        </a:solidFill>
                        <a:latin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9</a:t>
                      </a:r>
                      <a:endParaRPr lang="en-US" altLang="zh-CN" sz="1200">
                        <a:solidFill>
                          <a:schemeClr val="bg1"/>
                        </a:solidFill>
                      </a:endParaRPr>
                    </a:p>
                  </a:txBody>
                  <a:tcPr anchor="ctr">
                    <a:solidFill>
                      <a:schemeClr val="tx1"/>
                    </a:solidFill>
                  </a:tcPr>
                </a:tc>
                <a:tc vMerge="1">
                  <a:tcPr/>
                </a:tc>
                <a:tc>
                  <a:txBody>
                    <a:bodyPr/>
                    <a:lstStyle/>
                    <a:p>
                      <a:pPr algn="ctr">
                        <a:buNone/>
                      </a:pPr>
                      <a:r>
                        <a:rPr sz="1200" b="0">
                          <a:solidFill>
                            <a:schemeClr val="bg1"/>
                          </a:solidFill>
                          <a:latin typeface="Arial" panose="020B0604020202020204" pitchFamily="34" charset="0"/>
                          <a:sym typeface="+mn-ea"/>
                        </a:rPr>
                        <a:t>2D applications</a:t>
                      </a:r>
                      <a:endParaRPr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Basic full support</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sym typeface="+mn-ea"/>
                        </a:rPr>
                        <a:t>Basic full support</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sym typeface="+mn-ea"/>
                        </a:rPr>
                        <a:t>All supported</a:t>
                      </a:r>
                      <a:endParaRPr lang="zh-CN" altLang="en-US" sz="1200" b="0">
                        <a:solidFill>
                          <a:schemeClr val="bg1"/>
                        </a:solidFill>
                        <a:latin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rgbClr val="FF0000"/>
                          </a:solidFill>
                          <a:latin typeface="Arial" panose="020B0604020202020204" pitchFamily="34" charset="0"/>
                          <a:sym typeface="+mn-ea"/>
                        </a:rPr>
                        <a:t>All supported</a:t>
                      </a:r>
                      <a:endParaRPr lang="zh-CN" altLang="en-US" sz="1200" b="1">
                        <a:solidFill>
                          <a:srgbClr val="FF0000"/>
                        </a:solidFill>
                        <a:latin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10</a:t>
                      </a:r>
                      <a:endParaRPr lang="en-US" altLang="zh-CN" sz="1200">
                        <a:solidFill>
                          <a:schemeClr val="bg1"/>
                        </a:solidFill>
                      </a:endParaRPr>
                    </a:p>
                  </a:txBody>
                  <a:tcPr anchor="ctr">
                    <a:solidFill>
                      <a:schemeClr val="tx1"/>
                    </a:solidFill>
                  </a:tcPr>
                </a:tc>
                <a:tc vMerge="1">
                  <a:tcPr/>
                </a:tc>
                <a:tc>
                  <a:txBody>
                    <a:bodyPr/>
                    <a:lstStyle/>
                    <a:p>
                      <a:pPr algn="ctr">
                        <a:buNone/>
                      </a:pPr>
                      <a:r>
                        <a:rPr lang="en-US" sz="1200" b="0">
                          <a:solidFill>
                            <a:schemeClr val="bg1"/>
                          </a:solidFill>
                          <a:latin typeface="Arial" panose="020B0604020202020204" pitchFamily="34" charset="0"/>
                          <a:cs typeface="Arial" panose="020B0604020202020204" pitchFamily="34" charset="0"/>
                          <a:sym typeface="+mn-ea"/>
                        </a:rPr>
                        <a:t> 3D rendering</a:t>
                      </a:r>
                      <a:endParaRPr 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Not </a:t>
                      </a:r>
                      <a:r>
                        <a:rPr lang="en-US" altLang="zh-CN" sz="1200" b="0">
                          <a:solidFill>
                            <a:schemeClr val="bg1"/>
                          </a:solidFill>
                          <a:latin typeface="Arial" panose="020B0604020202020204" pitchFamily="34" charset="0"/>
                          <a:cs typeface="Arial" panose="020B0604020202020204" pitchFamily="34" charset="0"/>
                          <a:sym typeface="+mn-ea"/>
                        </a:rPr>
                        <a:t>s</a:t>
                      </a:r>
                      <a:r>
                        <a:rPr lang="zh-CN" altLang="en-US" sz="1200" b="0">
                          <a:solidFill>
                            <a:schemeClr val="bg1"/>
                          </a:solidFill>
                          <a:latin typeface="Arial" panose="020B0604020202020204" pitchFamily="34" charset="0"/>
                          <a:cs typeface="Arial" panose="020B0604020202020204" pitchFamily="34" charset="0"/>
                          <a:sym typeface="+mn-ea"/>
                        </a:rPr>
                        <a:t>upported</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Does not support or use graphics card virtualization implementation</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Does not support or use graphics card virtualization implementation</a:t>
                      </a:r>
                      <a:endParaRPr lang="zh-CN" altLang="en-US" sz="120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endParaRPr lang="zh-CN" altLang="en-US" sz="1200">
                        <a:solidFill>
                          <a:srgbClr val="FF0000"/>
                        </a:solidFill>
                        <a:latin typeface="Arial" panose="020B0604020202020204" pitchFamily="34" charset="0"/>
                        <a:sym typeface="+mn-ea"/>
                      </a:endParaRPr>
                    </a:p>
                    <a:p>
                      <a:pPr algn="ctr">
                        <a:buNone/>
                      </a:pPr>
                      <a:r>
                        <a:rPr lang="zh-CN" altLang="en-US" sz="1200">
                          <a:solidFill>
                            <a:srgbClr val="FF0000"/>
                          </a:solidFill>
                          <a:latin typeface="Arial" panose="020B0604020202020204" pitchFamily="34" charset="0"/>
                          <a:sym typeface="+mn-ea"/>
                        </a:rPr>
                        <a:t>centre</a:t>
                      </a:r>
                      <a:endParaRPr lang="zh-CN" altLang="en-US" sz="1200">
                        <a:solidFill>
                          <a:srgbClr val="FF0000"/>
                        </a:solidFill>
                        <a:latin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11</a:t>
                      </a:r>
                      <a:endParaRPr lang="en-US" altLang="zh-CN" sz="1200">
                        <a:solidFill>
                          <a:schemeClr val="bg1"/>
                        </a:solidFill>
                      </a:endParaRPr>
                    </a:p>
                  </a:txBody>
                  <a:tcPr anchor="ctr">
                    <a:solidFill>
                      <a:schemeClr val="tx1"/>
                    </a:solidFill>
                  </a:tcPr>
                </a:tc>
                <a:tc rowSpan="3">
                  <a:txBody>
                    <a:bodyPr/>
                    <a:lstStyle/>
                    <a:p>
                      <a:pPr>
                        <a:buNone/>
                      </a:pPr>
                      <a:r>
                        <a:rPr lang="en-US" altLang="zh-CN" sz="1200" b="1">
                          <a:solidFill>
                            <a:schemeClr val="bg1"/>
                          </a:solidFill>
                          <a:latin typeface="Arial" panose="020B0604020202020204" pitchFamily="34" charset="0"/>
                          <a:cs typeface="Arial" panose="020B0604020202020204" pitchFamily="34" charset="0"/>
                        </a:rPr>
                        <a:t>    S</a:t>
                      </a:r>
                      <a:r>
                        <a:rPr lang="zh-CN" altLang="en-US" sz="1200" b="1">
                          <a:solidFill>
                            <a:schemeClr val="bg1"/>
                          </a:solidFill>
                          <a:latin typeface="Arial" panose="020B0604020202020204" pitchFamily="34" charset="0"/>
                          <a:cs typeface="Arial" panose="020B0604020202020204" pitchFamily="34" charset="0"/>
                        </a:rPr>
                        <a:t>ecure</a:t>
                      </a:r>
                      <a:endParaRPr lang="zh-CN" altLang="en-US" sz="1200" b="1">
                        <a:solidFill>
                          <a:schemeClr val="bg1"/>
                        </a:solidFill>
                        <a:latin typeface="Arial" panose="020B0604020202020204" pitchFamily="34" charset="0"/>
                        <a:cs typeface="Arial" panose="020B0604020202020204" pitchFamily="34" charset="0"/>
                      </a:endParaRPr>
                    </a:p>
                  </a:txBody>
                  <a:tcPr anchor="ctr">
                    <a:solidFill>
                      <a:schemeClr val="tx1"/>
                    </a:solidFill>
                  </a:tcPr>
                </a:tc>
                <a:tc>
                  <a:txBody>
                    <a:bodyPr/>
                    <a:lstStyle/>
                    <a:p>
                      <a:pPr algn="ctr">
                        <a:buNone/>
                      </a:pPr>
                      <a:r>
                        <a:rPr lang="en-US" altLang="zh-CN" sz="1200" b="0">
                          <a:solidFill>
                            <a:schemeClr val="bg1"/>
                          </a:solidFill>
                          <a:latin typeface="Arial" panose="020B0604020202020204" pitchFamily="34" charset="0"/>
                          <a:cs typeface="Arial" panose="020B0604020202020204" pitchFamily="34" charset="0"/>
                          <a:sym typeface="+mn-ea"/>
                        </a:rPr>
                        <a:t>D</a:t>
                      </a:r>
                      <a:r>
                        <a:rPr lang="zh-CN" altLang="en-US" sz="1200" b="0">
                          <a:solidFill>
                            <a:schemeClr val="bg1"/>
                          </a:solidFill>
                          <a:latin typeface="Arial" panose="020B0604020202020204" pitchFamily="34" charset="0"/>
                          <a:cs typeface="Arial" panose="020B0604020202020204" pitchFamily="34" charset="0"/>
                          <a:sym typeface="+mn-ea"/>
                        </a:rPr>
                        <a:t>ata security</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low</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1">
                          <a:solidFill>
                            <a:srgbClr val="FF0000"/>
                          </a:solidFill>
                          <a:latin typeface="Arial" panose="020B0604020202020204" pitchFamily="34" charset="0"/>
                          <a:cs typeface="Arial" panose="020B0604020202020204" pitchFamily="34" charset="0"/>
                          <a:sym typeface="+mn-ea"/>
                        </a:rPr>
                        <a:t>centre</a:t>
                      </a:r>
                      <a:endParaRPr lang="zh-CN" altLang="en-US"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325120">
                <a:tc>
                  <a:txBody>
                    <a:bodyPr/>
                    <a:lstStyle/>
                    <a:p>
                      <a:pPr algn="ctr">
                        <a:buNone/>
                      </a:pPr>
                      <a:r>
                        <a:rPr lang="en-US" altLang="zh-CN" sz="1200">
                          <a:solidFill>
                            <a:schemeClr val="bg1"/>
                          </a:solidFill>
                        </a:rPr>
                        <a:t>12</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Permission security</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low</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tall</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rgbClr val="FF0000"/>
                          </a:solidFill>
                          <a:latin typeface="Arial" panose="020B0604020202020204" pitchFamily="34" charset="0"/>
                          <a:cs typeface="Arial" panose="020B0604020202020204" pitchFamily="34" charset="0"/>
                          <a:sym typeface="+mn-ea"/>
                        </a:rPr>
                        <a:t>tall</a:t>
                      </a:r>
                      <a:endParaRPr lang="zh-CN" altLang="en-US"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r h="520700">
                <a:tc>
                  <a:txBody>
                    <a:bodyPr/>
                    <a:lstStyle/>
                    <a:p>
                      <a:pPr algn="ctr">
                        <a:buNone/>
                      </a:pPr>
                      <a:r>
                        <a:rPr lang="en-US" altLang="zh-CN" sz="1200">
                          <a:solidFill>
                            <a:schemeClr val="bg1"/>
                          </a:solidFill>
                        </a:rPr>
                        <a:t>13</a:t>
                      </a:r>
                      <a:endParaRPr lang="en-US" altLang="zh-CN" sz="1200">
                        <a:solidFill>
                          <a:schemeClr val="bg1"/>
                        </a:solidFill>
                      </a:endParaRPr>
                    </a:p>
                  </a:txBody>
                  <a:tcPr anchor="ctr">
                    <a:solidFill>
                      <a:schemeClr val="tx1"/>
                    </a:solidFill>
                  </a:tcPr>
                </a:tc>
                <a:tc vMerge="1">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Desktop </a:t>
                      </a:r>
                      <a:r>
                        <a:rPr lang="en-US" altLang="zh-CN" sz="1200" b="0">
                          <a:solidFill>
                            <a:schemeClr val="bg1"/>
                          </a:solidFill>
                          <a:latin typeface="Arial" panose="020B0604020202020204" pitchFamily="34" charset="0"/>
                          <a:cs typeface="Arial" panose="020B0604020202020204" pitchFamily="34" charset="0"/>
                          <a:sym typeface="+mn-ea"/>
                        </a:rPr>
                        <a:t>c</a:t>
                      </a:r>
                      <a:r>
                        <a:rPr lang="zh-CN" altLang="en-US" sz="1200" b="0">
                          <a:solidFill>
                            <a:schemeClr val="bg1"/>
                          </a:solidFill>
                          <a:latin typeface="Arial" panose="020B0604020202020204" pitchFamily="34" charset="0"/>
                          <a:cs typeface="Arial" panose="020B0604020202020204" pitchFamily="34" charset="0"/>
                          <a:sym typeface="+mn-ea"/>
                        </a:rPr>
                        <a:t>ontinuity </a:t>
                      </a:r>
                      <a:r>
                        <a:rPr lang="en-US" altLang="zh-CN" sz="1200" b="0">
                          <a:solidFill>
                            <a:schemeClr val="bg1"/>
                          </a:solidFill>
                          <a:latin typeface="Arial" panose="020B0604020202020204" pitchFamily="34" charset="0"/>
                          <a:cs typeface="Arial" panose="020B0604020202020204" pitchFamily="34" charset="0"/>
                          <a:sym typeface="+mn-ea"/>
                        </a:rPr>
                        <a:t>s</a:t>
                      </a:r>
                      <a:r>
                        <a:rPr lang="zh-CN" altLang="en-US" sz="1200" b="0">
                          <a:solidFill>
                            <a:schemeClr val="bg1"/>
                          </a:solidFill>
                          <a:latin typeface="Arial" panose="020B0604020202020204" pitchFamily="34" charset="0"/>
                          <a:cs typeface="Arial" panose="020B0604020202020204" pitchFamily="34" charset="0"/>
                          <a:sym typeface="+mn-ea"/>
                        </a:rPr>
                        <a:t>ecurity</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Offline use not supported</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chemeClr val="bg1"/>
                          </a:solidFill>
                          <a:latin typeface="Arial" panose="020B0604020202020204" pitchFamily="34" charset="0"/>
                          <a:cs typeface="Arial" panose="020B0604020202020204" pitchFamily="34" charset="0"/>
                          <a:sym typeface="+mn-ea"/>
                        </a:rPr>
                        <a:t>Offline use not supported</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b="0">
                          <a:solidFill>
                            <a:schemeClr val="bg1"/>
                          </a:solidFill>
                          <a:latin typeface="Arial" panose="020B0604020202020204" pitchFamily="34" charset="0"/>
                          <a:cs typeface="Arial" panose="020B0604020202020204" pitchFamily="34" charset="0"/>
                          <a:sym typeface="+mn-ea"/>
                        </a:rPr>
                        <a:t>Support for offline use</a:t>
                      </a:r>
                      <a:endParaRPr lang="zh-CN" altLang="en-US" sz="1200" b="0">
                        <a:solidFill>
                          <a:schemeClr val="bg1"/>
                        </a:solidFill>
                        <a:latin typeface="Arial" panose="020B0604020202020204" pitchFamily="34" charset="0"/>
                        <a:cs typeface="Arial" panose="020B0604020202020204" pitchFamily="34" charset="0"/>
                        <a:sym typeface="+mn-ea"/>
                      </a:endParaRPr>
                    </a:p>
                  </a:txBody>
                  <a:tcPr anchor="ctr">
                    <a:solidFill>
                      <a:schemeClr val="tx1"/>
                    </a:solidFill>
                  </a:tcPr>
                </a:tc>
                <a:tc>
                  <a:txBody>
                    <a:bodyPr/>
                    <a:lstStyle/>
                    <a:p>
                      <a:pPr algn="ctr">
                        <a:buNone/>
                      </a:pPr>
                      <a:r>
                        <a:rPr lang="zh-CN" altLang="en-US" sz="1200">
                          <a:solidFill>
                            <a:srgbClr val="FF0000"/>
                          </a:solidFill>
                          <a:latin typeface="Arial" panose="020B0604020202020204" pitchFamily="34" charset="0"/>
                          <a:cs typeface="Arial" panose="020B0604020202020204" pitchFamily="34" charset="0"/>
                          <a:sym typeface="+mn-ea"/>
                        </a:rPr>
                        <a:t>Support for offline use</a:t>
                      </a:r>
                      <a:endParaRPr lang="zh-CN" altLang="en-US" sz="1200" b="1">
                        <a:solidFill>
                          <a:srgbClr val="FF0000"/>
                        </a:solidFill>
                        <a:latin typeface="Arial" panose="020B0604020202020204" pitchFamily="34" charset="0"/>
                        <a:cs typeface="Arial" panose="020B0604020202020204" pitchFamily="34" charset="0"/>
                        <a:sym typeface="+mn-ea"/>
                      </a:endParaRPr>
                    </a:p>
                  </a:txBody>
                  <a:tcPr anchor="ctr">
                    <a:solidFill>
                      <a:schemeClr val="tx1"/>
                    </a:solidFill>
                  </a:tcPr>
                </a:tc>
              </a:tr>
            </a:tbl>
          </a:graphicData>
        </a:graphic>
      </p:graphicFrame>
      <p:grpSp>
        <p:nvGrpSpPr>
          <p:cNvPr id="3" name="组合 2"/>
          <p:cNvGrpSpPr/>
          <p:nvPr/>
        </p:nvGrpSpPr>
        <p:grpSpPr>
          <a:xfrm>
            <a:off x="69850" y="85725"/>
            <a:ext cx="6170295" cy="539750"/>
            <a:chOff x="4717143" y="762772"/>
            <a:chExt cx="11372192" cy="720000"/>
          </a:xfrm>
        </p:grpSpPr>
        <p:sp>
          <p:nvSpPr>
            <p:cNvPr id="4" name="圆角矩形 3"/>
            <p:cNvSpPr/>
            <p:nvPr/>
          </p:nvSpPr>
          <p:spPr>
            <a:xfrm>
              <a:off x="4717143" y="762772"/>
              <a:ext cx="11372192"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4</a:t>
              </a:r>
              <a:endParaRPr lang="en-US" sz="2400" b="1" dirty="0">
                <a:solidFill>
                  <a:srgbClr val="C00000"/>
                </a:solidFill>
                <a:latin typeface="Arial" panose="020B0604020202020204" pitchFamily="34" charset="0"/>
                <a:cs typeface="Arial" panose="020B0604020202020204" pitchFamily="34" charset="0"/>
              </a:endParaRPr>
            </a:p>
          </p:txBody>
        </p:sp>
        <p:sp>
          <p:nvSpPr>
            <p:cNvPr id="2" name="文本框 1"/>
            <p:cNvSpPr txBox="1"/>
            <p:nvPr/>
          </p:nvSpPr>
          <p:spPr>
            <a:xfrm>
              <a:off x="5775132" y="822066"/>
              <a:ext cx="10135142" cy="614118"/>
            </a:xfrm>
            <a:prstGeom prst="rect">
              <a:avLst/>
            </a:prstGeom>
            <a:noFill/>
          </p:spPr>
          <p:txBody>
            <a:bodyPr wrap="square" rtlCol="0">
              <a:spAutoFit/>
            </a:bodyPr>
            <a:p>
              <a:r>
                <a:rPr lang="en-US" sz="2400" b="1" dirty="0">
                  <a:solidFill>
                    <a:schemeClr val="bg1"/>
                  </a:solidFill>
                  <a:latin typeface="微软雅黑" panose="020B0503020204020204" pitchFamily="34" charset="-122"/>
                  <a:ea typeface="微软雅黑" panose="020B0503020204020204" pitchFamily="34" charset="-122"/>
                </a:rPr>
                <a:t>C</a:t>
              </a:r>
              <a:r>
                <a:rPr sz="2400" b="1" dirty="0">
                  <a:solidFill>
                    <a:schemeClr val="bg1"/>
                  </a:solidFill>
                  <a:latin typeface="微软雅黑" panose="020B0503020204020204" pitchFamily="34" charset="-122"/>
                  <a:ea typeface="微软雅黑" panose="020B0503020204020204" pitchFamily="34" charset="-122"/>
                </a:rPr>
                <a:t>ompetitive analysis - programme</a:t>
              </a:r>
              <a:endParaRPr sz="2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145790" cy="539750"/>
            <a:chOff x="4717143" y="762772"/>
            <a:chExt cx="6189255" cy="720000"/>
          </a:xfrm>
        </p:grpSpPr>
        <p:sp>
          <p:nvSpPr>
            <p:cNvPr id="4" name="圆角矩形 3"/>
            <p:cNvSpPr/>
            <p:nvPr/>
          </p:nvSpPr>
          <p:spPr>
            <a:xfrm>
              <a:off x="4717143" y="762772"/>
              <a:ext cx="6189255"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753874" y="827148"/>
              <a:ext cx="1187216" cy="614117"/>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5</a:t>
              </a:r>
              <a:endParaRPr lang="en-US" sz="2400" b="1" dirty="0">
                <a:solidFill>
                  <a:srgbClr val="C00000"/>
                </a:solidFill>
                <a:latin typeface="Arial" panose="020B0604020202020204" pitchFamily="34" charset="0"/>
                <a:cs typeface="Arial" panose="020B0604020202020204" pitchFamily="34" charset="0"/>
              </a:endParaRPr>
            </a:p>
          </p:txBody>
        </p:sp>
        <p:sp>
          <p:nvSpPr>
            <p:cNvPr id="2" name="文本框 1"/>
            <p:cNvSpPr txBox="1"/>
            <p:nvPr/>
          </p:nvSpPr>
          <p:spPr>
            <a:xfrm>
              <a:off x="5851408" y="822066"/>
              <a:ext cx="491756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Usage scenario</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89" name="TextBox 6"/>
          <p:cNvSpPr txBox="1"/>
          <p:nvPr/>
        </p:nvSpPr>
        <p:spPr>
          <a:xfrm>
            <a:off x="5308600" y="1771650"/>
            <a:ext cx="5235575" cy="2168525"/>
          </a:xfrm>
          <a:prstGeom prst="rect">
            <a:avLst/>
          </a:prstGeom>
          <a:noFill/>
        </p:spPr>
        <p:txBody>
          <a:bodyPr wrap="square" rtlCol="0">
            <a:spAutoFit/>
          </a:bodyPr>
          <a:p>
            <a:pPr defTabSz="914400">
              <a:lnSpc>
                <a:spcPct val="150000"/>
              </a:lnSpc>
            </a:pPr>
            <a:r>
              <a:rPr lang="en-US" altLang="zh-CN"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       </a:t>
            </a:r>
            <a:r>
              <a:rPr lang="zh-CN" altLang="en-US"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The cloud classroom management system is mainly suitable for the construction or renovation of computer rooms in primary and secondary schools, as well as colleges and universities</a:t>
            </a:r>
            <a:endParaRPr lang="zh-CN" altLang="en-US"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nvGrpSpPr>
          <p:cNvPr id="90" name="组合 89"/>
          <p:cNvGrpSpPr/>
          <p:nvPr/>
        </p:nvGrpSpPr>
        <p:grpSpPr>
          <a:xfrm>
            <a:off x="5352415" y="4237990"/>
            <a:ext cx="986155" cy="809625"/>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2" name="TextBox 9"/>
            <p:cNvSpPr txBox="1"/>
            <p:nvPr/>
          </p:nvSpPr>
          <p:spPr>
            <a:xfrm>
              <a:off x="5162435" y="3662189"/>
              <a:ext cx="703388"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arrange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3" name="组合 92"/>
          <p:cNvGrpSpPr/>
          <p:nvPr/>
        </p:nvGrpSpPr>
        <p:grpSpPr>
          <a:xfrm>
            <a:off x="6376669" y="4237990"/>
            <a:ext cx="1047115" cy="809625"/>
            <a:chOff x="5916504" y="3507854"/>
            <a:chExt cx="764592"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5" name="TextBox 12"/>
            <p:cNvSpPr txBox="1"/>
            <p:nvPr/>
          </p:nvSpPr>
          <p:spPr>
            <a:xfrm>
              <a:off x="5916504" y="3693834"/>
              <a:ext cx="764592" cy="235158"/>
            </a:xfrm>
            <a:prstGeom prst="rect">
              <a:avLst/>
            </a:prstGeom>
            <a:noFill/>
          </p:spPr>
          <p:txBody>
            <a:bodyPr wrap="square" rtlCol="0">
              <a:spAutoFit/>
            </a:bodyPr>
            <a:p>
              <a:pPr algn="ctr" defTabSz="914400">
                <a:defRPr/>
              </a:pPr>
              <a:r>
                <a:rPr lang="zh-CN" altLang="en-US" sz="14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OPEX</a:t>
              </a:r>
              <a:endParaRPr lang="zh-CN" altLang="en-US" sz="14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6" name="组合 95"/>
          <p:cNvGrpSpPr/>
          <p:nvPr/>
        </p:nvGrpSpPr>
        <p:grpSpPr>
          <a:xfrm>
            <a:off x="8483594" y="4237990"/>
            <a:ext cx="1080770" cy="809625"/>
            <a:chOff x="6713312" y="3507854"/>
            <a:chExt cx="789167" cy="620758"/>
          </a:xfrm>
        </p:grpSpPr>
        <p:sp>
          <p:nvSpPr>
            <p:cNvPr id="97" name="六边形 96"/>
            <p:cNvSpPr/>
            <p:nvPr/>
          </p:nvSpPr>
          <p:spPr bwMode="auto">
            <a:xfrm>
              <a:off x="6742991"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8" name="TextBox 15"/>
            <p:cNvSpPr txBox="1"/>
            <p:nvPr/>
          </p:nvSpPr>
          <p:spPr>
            <a:xfrm>
              <a:off x="6713312" y="3672902"/>
              <a:ext cx="789167"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teaching</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9" name="组合 98"/>
          <p:cNvGrpSpPr/>
          <p:nvPr/>
        </p:nvGrpSpPr>
        <p:grpSpPr>
          <a:xfrm>
            <a:off x="9557385" y="4237990"/>
            <a:ext cx="986155" cy="809625"/>
            <a:chOff x="7596336" y="3507854"/>
            <a:chExt cx="720080" cy="620758"/>
          </a:xfrm>
        </p:grpSpPr>
        <p:sp>
          <p:nvSpPr>
            <p:cNvPr id="100" name="六边形 99"/>
            <p:cNvSpPr/>
            <p:nvPr/>
          </p:nvSpPr>
          <p:spPr bwMode="auto">
            <a:xfrm>
              <a:off x="7596336"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101" name="TextBox 18"/>
            <p:cNvSpPr txBox="1"/>
            <p:nvPr/>
          </p:nvSpPr>
          <p:spPr>
            <a:xfrm>
              <a:off x="7632963" y="3579428"/>
              <a:ext cx="628737" cy="447433"/>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examination</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pic>
        <p:nvPicPr>
          <p:cNvPr id="102" name="图片占位符 1" descr="C:\Users\Arvin\Desktop\图片10.png图片10"/>
          <p:cNvPicPr>
            <a:picLocks noChangeAspect="1"/>
          </p:cNvPicPr>
          <p:nvPr/>
        </p:nvPicPr>
        <p:blipFill>
          <a:blip r:embed="rId1"/>
          <a:srcRect/>
          <a:stretch>
            <a:fillRect/>
          </a:stretch>
        </p:blipFill>
        <p:spPr>
          <a:xfrm>
            <a:off x="1099820" y="1569720"/>
            <a:ext cx="3669030" cy="3668395"/>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9" name="文本框 8"/>
          <p:cNvSpPr txBox="1"/>
          <p:nvPr/>
        </p:nvSpPr>
        <p:spPr>
          <a:xfrm>
            <a:off x="5144770" y="5363845"/>
            <a:ext cx="3766185" cy="460375"/>
          </a:xfrm>
          <a:prstGeom prst="rect">
            <a:avLst/>
          </a:prstGeom>
          <a:noFill/>
        </p:spPr>
        <p:txBody>
          <a:bodyPr wrap="none" rtlCol="0">
            <a:spAutoFit/>
          </a:bodyPr>
          <a:p>
            <a:pPr algn="l"/>
            <a:r>
              <a:rPr lang="zh-CN" altLang="en-US" sz="2400">
                <a:solidFill>
                  <a:sysClr val="window" lastClr="FFFFFF"/>
                </a:solidFill>
              </a:rPr>
              <a:t>Proposal recommendation：</a:t>
            </a:r>
            <a:endParaRPr lang="zh-CN" altLang="en-US" sz="2400">
              <a:solidFill>
                <a:sysClr val="window" lastClr="FFFFFF"/>
              </a:solidFill>
            </a:endParaRPr>
          </a:p>
        </p:txBody>
      </p:sp>
      <p:sp>
        <p:nvSpPr>
          <p:cNvPr id="10" name="五角星 9"/>
          <p:cNvSpPr/>
          <p:nvPr/>
        </p:nvSpPr>
        <p:spPr>
          <a:xfrm>
            <a:off x="9048750" y="546671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13" name="五角星 12"/>
          <p:cNvSpPr/>
          <p:nvPr/>
        </p:nvSpPr>
        <p:spPr>
          <a:xfrm>
            <a:off x="8722995" y="546671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33" name="五角星 32"/>
          <p:cNvSpPr/>
          <p:nvPr/>
        </p:nvSpPr>
        <p:spPr>
          <a:xfrm>
            <a:off x="9683750" y="546608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34" name="五角星 33"/>
          <p:cNvSpPr/>
          <p:nvPr/>
        </p:nvSpPr>
        <p:spPr>
          <a:xfrm>
            <a:off x="9371965" y="546608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35" name="五角星 34"/>
          <p:cNvSpPr/>
          <p:nvPr/>
        </p:nvSpPr>
        <p:spPr>
          <a:xfrm>
            <a:off x="9994265" y="546735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grpSp>
        <p:nvGrpSpPr>
          <p:cNvPr id="36" name="组合 35"/>
          <p:cNvGrpSpPr/>
          <p:nvPr/>
        </p:nvGrpSpPr>
        <p:grpSpPr>
          <a:xfrm>
            <a:off x="7445368" y="4229100"/>
            <a:ext cx="1029970" cy="809625"/>
            <a:chOff x="5928555" y="3507854"/>
            <a:chExt cx="752073" cy="620758"/>
          </a:xfrm>
        </p:grpSpPr>
        <p:sp>
          <p:nvSpPr>
            <p:cNvPr id="37" name="六边形 36"/>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38" name="TextBox 12"/>
            <p:cNvSpPr txBox="1"/>
            <p:nvPr/>
          </p:nvSpPr>
          <p:spPr>
            <a:xfrm>
              <a:off x="5928555" y="3668521"/>
              <a:ext cx="752073"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manage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sp>
        <p:nvSpPr>
          <p:cNvPr id="5" name="文本框 4"/>
          <p:cNvSpPr txBox="1"/>
          <p:nvPr/>
        </p:nvSpPr>
        <p:spPr>
          <a:xfrm>
            <a:off x="6260465" y="1192530"/>
            <a:ext cx="3783330" cy="706755"/>
          </a:xfrm>
          <a:prstGeom prst="rect">
            <a:avLst/>
          </a:prstGeom>
          <a:noFill/>
        </p:spPr>
        <p:txBody>
          <a:bodyPr wrap="square" rtlCol="0" anchor="t">
            <a:spAutoFit/>
          </a:bodyPr>
          <a:p>
            <a:r>
              <a:rPr lang="en-US" altLang="zh-CN" sz="4000">
                <a:solidFill>
                  <a:srgbClr val="FF0000"/>
                </a:solidFill>
              </a:rPr>
              <a:t> C</a:t>
            </a:r>
            <a:r>
              <a:rPr lang="zh-CN" altLang="en-US" sz="4000">
                <a:solidFill>
                  <a:srgbClr val="FF0000"/>
                </a:solidFill>
              </a:rPr>
              <a:t>omputer </a:t>
            </a:r>
            <a:r>
              <a:rPr lang="en-US" altLang="zh-CN" sz="4000">
                <a:solidFill>
                  <a:srgbClr val="FF0000"/>
                </a:solidFill>
              </a:rPr>
              <a:t>R</a:t>
            </a:r>
            <a:r>
              <a:rPr lang="zh-CN" altLang="en-US" sz="4000">
                <a:solidFill>
                  <a:srgbClr val="FF0000"/>
                </a:solidFill>
              </a:rPr>
              <a:t>oom</a:t>
            </a:r>
            <a:endParaRPr lang="zh-CN" altLang="en-US" sz="4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137535" cy="539750"/>
            <a:chOff x="4717143" y="762772"/>
            <a:chExt cx="6173013" cy="720000"/>
          </a:xfrm>
        </p:grpSpPr>
        <p:sp>
          <p:nvSpPr>
            <p:cNvPr id="11" name="圆角矩形 10"/>
            <p:cNvSpPr/>
            <p:nvPr/>
          </p:nvSpPr>
          <p:spPr>
            <a:xfrm>
              <a:off x="4717143" y="762772"/>
              <a:ext cx="6173013"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2" name="文本框 11"/>
            <p:cNvSpPr txBox="1"/>
            <p:nvPr/>
          </p:nvSpPr>
          <p:spPr>
            <a:xfrm>
              <a:off x="4753874" y="827148"/>
              <a:ext cx="1187216" cy="614117"/>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5</a:t>
              </a:r>
              <a:endParaRPr lang="en-US" sz="2400" b="1" dirty="0">
                <a:solidFill>
                  <a:srgbClr val="C00000"/>
                </a:solidFill>
                <a:latin typeface="Arial" panose="020B0604020202020204" pitchFamily="34" charset="0"/>
                <a:cs typeface="Arial" panose="020B0604020202020204" pitchFamily="34" charset="0"/>
              </a:endParaRPr>
            </a:p>
          </p:txBody>
        </p:sp>
        <p:sp>
          <p:nvSpPr>
            <p:cNvPr id="14" name="文本框 13"/>
            <p:cNvSpPr txBox="1"/>
            <p:nvPr/>
          </p:nvSpPr>
          <p:spPr>
            <a:xfrm>
              <a:off x="5851408" y="822066"/>
              <a:ext cx="491756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Usage scenario</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715635" y="3618865"/>
            <a:ext cx="986155" cy="809625"/>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2" name="TextBox 9"/>
            <p:cNvSpPr txBox="1"/>
            <p:nvPr/>
          </p:nvSpPr>
          <p:spPr>
            <a:xfrm>
              <a:off x="5178663" y="3668520"/>
              <a:ext cx="688087"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arrange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3" name="组合 92"/>
          <p:cNvGrpSpPr/>
          <p:nvPr/>
        </p:nvGrpSpPr>
        <p:grpSpPr>
          <a:xfrm>
            <a:off x="6772275" y="3618865"/>
            <a:ext cx="986155" cy="809625"/>
            <a:chOff x="5940152" y="3507854"/>
            <a:chExt cx="720080"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5" name="TextBox 12"/>
            <p:cNvSpPr txBox="1"/>
            <p:nvPr/>
          </p:nvSpPr>
          <p:spPr>
            <a:xfrm>
              <a:off x="5964723" y="3681179"/>
              <a:ext cx="627346" cy="282384"/>
            </a:xfrm>
            <a:prstGeom prst="rect">
              <a:avLst/>
            </a:prstGeom>
            <a:noFill/>
          </p:spPr>
          <p:txBody>
            <a:bodyPr wrap="square" rtlCol="0">
              <a:spAutoFit/>
            </a:bodyPr>
            <a:p>
              <a:pPr algn="ctr" defTabSz="914400">
                <a:defRPr/>
              </a:pPr>
              <a:r>
                <a:rPr lang="en-US" altLang="zh-CN"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OPEX</a:t>
              </a:r>
              <a:endParaRPr lang="en-US" altLang="zh-CN"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6" name="组合 95"/>
          <p:cNvGrpSpPr/>
          <p:nvPr/>
        </p:nvGrpSpPr>
        <p:grpSpPr>
          <a:xfrm>
            <a:off x="8887460" y="3618865"/>
            <a:ext cx="986155" cy="809625"/>
            <a:chOff x="6742991" y="3507854"/>
            <a:chExt cx="720080" cy="620758"/>
          </a:xfrm>
        </p:grpSpPr>
        <p:sp>
          <p:nvSpPr>
            <p:cNvPr id="97" name="六边形 96"/>
            <p:cNvSpPr/>
            <p:nvPr/>
          </p:nvSpPr>
          <p:spPr bwMode="auto">
            <a:xfrm>
              <a:off x="6742991"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8" name="TextBox 15"/>
            <p:cNvSpPr txBox="1"/>
            <p:nvPr/>
          </p:nvSpPr>
          <p:spPr>
            <a:xfrm>
              <a:off x="6773592" y="3672902"/>
              <a:ext cx="679741"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storage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sp>
        <p:nvSpPr>
          <p:cNvPr id="15" name="文本框 14"/>
          <p:cNvSpPr txBox="1"/>
          <p:nvPr/>
        </p:nvSpPr>
        <p:spPr>
          <a:xfrm>
            <a:off x="5722620" y="4901565"/>
            <a:ext cx="3766185" cy="460375"/>
          </a:xfrm>
          <a:prstGeom prst="rect">
            <a:avLst/>
          </a:prstGeom>
          <a:noFill/>
        </p:spPr>
        <p:txBody>
          <a:bodyPr wrap="none" rtlCol="0">
            <a:spAutoFit/>
          </a:bodyPr>
          <a:p>
            <a:pPr algn="l"/>
            <a:r>
              <a:rPr lang="zh-CN" altLang="en-US" sz="2400">
                <a:solidFill>
                  <a:sysClr val="window" lastClr="FFFFFF"/>
                </a:solidFill>
                <a:sym typeface="+mn-ea"/>
              </a:rPr>
              <a:t>Proposal recommendation</a:t>
            </a:r>
            <a:r>
              <a:rPr lang="zh-CN" altLang="en-US" sz="2400">
                <a:solidFill>
                  <a:sysClr val="window" lastClr="FFFFFF"/>
                </a:solidFill>
              </a:rPr>
              <a:t>：</a:t>
            </a:r>
            <a:endParaRPr lang="zh-CN" altLang="en-US" sz="2400">
              <a:solidFill>
                <a:sysClr val="window" lastClr="FFFFFF"/>
              </a:solidFill>
            </a:endParaRPr>
          </a:p>
        </p:txBody>
      </p:sp>
      <p:sp>
        <p:nvSpPr>
          <p:cNvPr id="16" name="五角星 15"/>
          <p:cNvSpPr/>
          <p:nvPr/>
        </p:nvSpPr>
        <p:spPr>
          <a:xfrm>
            <a:off x="9676130" y="502094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17" name="五角星 16"/>
          <p:cNvSpPr/>
          <p:nvPr/>
        </p:nvSpPr>
        <p:spPr>
          <a:xfrm>
            <a:off x="9350375" y="502094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33" name="五角星 32"/>
          <p:cNvSpPr/>
          <p:nvPr/>
        </p:nvSpPr>
        <p:spPr>
          <a:xfrm>
            <a:off x="10311130" y="502031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34" name="五角星 33"/>
          <p:cNvSpPr/>
          <p:nvPr/>
        </p:nvSpPr>
        <p:spPr>
          <a:xfrm>
            <a:off x="9999345" y="502031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35" name="五角星 34"/>
          <p:cNvSpPr/>
          <p:nvPr/>
        </p:nvSpPr>
        <p:spPr>
          <a:xfrm>
            <a:off x="10621645" y="502158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grpSp>
        <p:nvGrpSpPr>
          <p:cNvPr id="18" name="组合 17"/>
          <p:cNvGrpSpPr/>
          <p:nvPr/>
        </p:nvGrpSpPr>
        <p:grpSpPr>
          <a:xfrm>
            <a:off x="7800332" y="3609975"/>
            <a:ext cx="1029336" cy="809625"/>
            <a:chOff x="5922527" y="3507854"/>
            <a:chExt cx="751610" cy="620758"/>
          </a:xfrm>
        </p:grpSpPr>
        <p:sp>
          <p:nvSpPr>
            <p:cNvPr id="19" name="六边形 18"/>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20" name="TextBox 12"/>
            <p:cNvSpPr txBox="1"/>
            <p:nvPr/>
          </p:nvSpPr>
          <p:spPr>
            <a:xfrm>
              <a:off x="5922527" y="3668521"/>
              <a:ext cx="751610"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manage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pic>
        <p:nvPicPr>
          <p:cNvPr id="23" name="图片占位符 1" descr="C:\Users\Arvin\Desktop\图片11.png图片11"/>
          <p:cNvPicPr>
            <a:picLocks noChangeAspect="1"/>
          </p:cNvPicPr>
          <p:nvPr/>
        </p:nvPicPr>
        <p:blipFill>
          <a:blip r:embed="rId1"/>
          <a:srcRect/>
          <a:stretch>
            <a:fillRect/>
          </a:stretch>
        </p:blipFill>
        <p:spPr>
          <a:xfrm>
            <a:off x="1116965" y="1646555"/>
            <a:ext cx="3564890" cy="3565525"/>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 name="文本框 1"/>
          <p:cNvSpPr txBox="1"/>
          <p:nvPr/>
        </p:nvSpPr>
        <p:spPr>
          <a:xfrm>
            <a:off x="6111240" y="2691130"/>
            <a:ext cx="3412490" cy="460375"/>
          </a:xfrm>
          <a:prstGeom prst="rect">
            <a:avLst/>
          </a:prstGeom>
          <a:noFill/>
        </p:spPr>
        <p:txBody>
          <a:bodyPr wrap="square" rtlCol="0" anchor="t">
            <a:spAutoFit/>
          </a:bodyPr>
          <a:p>
            <a:r>
              <a:rPr lang="zh-CN" altLang="en-US" sz="2400" b="1">
                <a:solidFill>
                  <a:srgbClr val="FF0000"/>
                </a:solidFill>
              </a:rPr>
              <a:t>Electronic Reading Room</a:t>
            </a:r>
            <a:endParaRPr lang="zh-CN" altLang="en-US" sz="24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6496685" y="1640205"/>
            <a:ext cx="4832350" cy="3395345"/>
          </a:xfrm>
          <a:prstGeom prst="rect">
            <a:avLst/>
          </a:prstGeom>
          <a:noFill/>
        </p:spPr>
        <p:txBody>
          <a:bodyPr wrap="square" lIns="53300" tIns="26651" rIns="53300" bIns="26651" rtlCol="0">
            <a:no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indent="457200">
              <a:lnSpc>
                <a:spcPct val="200000"/>
              </a:lnSpc>
            </a:pPr>
            <a:r>
              <a:rPr sz="1400" smtClean="0">
                <a:solidFill>
                  <a:schemeClr val="bg1"/>
                </a:solidFill>
              </a:rPr>
              <a:t>The intelligent cloud classroom management system is a set of classroom management solutions developed for modern digital teaching management. It provides an integrated cloud classroom overall solution from multiple dimensions such as system management, teaching management, and network management. This solution is suitable for various mixed scenarios such as public computer rooms, laboratories, voice classrooms, language classrooms, multimedia classrooms, libraries, teacher offices, and various exams</a:t>
            </a:r>
            <a:endParaRPr sz="1400" smtClean="0">
              <a:solidFill>
                <a:schemeClr val="bg1"/>
              </a:solidFill>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4929" y="1174396"/>
            <a:ext cx="5105072" cy="4991626"/>
          </a:xfrm>
          <a:prstGeom prst="rect">
            <a:avLst/>
          </a:prstGeom>
        </p:spPr>
      </p:pic>
      <p:sp>
        <p:nvSpPr>
          <p:cNvPr id="27" name="TextBox 4"/>
          <p:cNvSpPr txBox="1"/>
          <p:nvPr/>
        </p:nvSpPr>
        <p:spPr>
          <a:xfrm>
            <a:off x="2777490" y="1734185"/>
            <a:ext cx="1079500"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000" dirty="0" smtClean="0">
                <a:solidFill>
                  <a:schemeClr val="bg1"/>
                </a:solidFill>
              </a:rPr>
              <a:t>administrators</a:t>
            </a:r>
            <a:endParaRPr lang="zh-CN" altLang="en-US" sz="1000" dirty="0" smtClean="0">
              <a:solidFill>
                <a:schemeClr val="bg1"/>
              </a:solidFill>
            </a:endParaRPr>
          </a:p>
        </p:txBody>
      </p:sp>
      <p:sp>
        <p:nvSpPr>
          <p:cNvPr id="28" name="TextBox 4"/>
          <p:cNvSpPr txBox="1"/>
          <p:nvPr/>
        </p:nvSpPr>
        <p:spPr>
          <a:xfrm>
            <a:off x="2779395" y="3161665"/>
            <a:ext cx="108648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zh-CN" sz="1000" dirty="0">
                <a:solidFill>
                  <a:schemeClr val="bg1"/>
                </a:solidFill>
                <a:sym typeface="+mn-ea"/>
              </a:rPr>
              <a:t>Virtual</a:t>
            </a:r>
            <a:r>
              <a:rPr lang="en-US" altLang="zh-CN" sz="1000" dirty="0">
                <a:solidFill>
                  <a:schemeClr val="bg1"/>
                </a:solidFill>
                <a:sym typeface="+mn-ea"/>
              </a:rPr>
              <a:t> </a:t>
            </a:r>
            <a:r>
              <a:rPr lang="zh-CN" altLang="zh-CN" sz="1000" dirty="0">
                <a:solidFill>
                  <a:schemeClr val="bg1"/>
                </a:solidFill>
                <a:sym typeface="+mn-ea"/>
              </a:rPr>
              <a:t>machine</a:t>
            </a:r>
            <a:endParaRPr lang="zh-CN" altLang="zh-CN" sz="1000" dirty="0">
              <a:solidFill>
                <a:schemeClr val="bg1"/>
              </a:solidFill>
              <a:sym typeface="+mn-ea"/>
            </a:endParaRPr>
          </a:p>
        </p:txBody>
      </p:sp>
      <p:sp>
        <p:nvSpPr>
          <p:cNvPr id="29" name="TextBox 4"/>
          <p:cNvSpPr txBox="1"/>
          <p:nvPr/>
        </p:nvSpPr>
        <p:spPr>
          <a:xfrm>
            <a:off x="1931772" y="2571473"/>
            <a:ext cx="650789"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zh-CN" sz="1000" dirty="0">
                <a:solidFill>
                  <a:schemeClr val="bg1"/>
                </a:solidFill>
                <a:sym typeface="+mn-ea"/>
              </a:rPr>
              <a:t>firewall</a:t>
            </a:r>
            <a:endParaRPr lang="zh-CN" altLang="zh-CN" sz="1000" dirty="0">
              <a:solidFill>
                <a:schemeClr val="bg1"/>
              </a:solidFill>
              <a:sym typeface="+mn-ea"/>
            </a:endParaRPr>
          </a:p>
        </p:txBody>
      </p:sp>
      <p:sp>
        <p:nvSpPr>
          <p:cNvPr id="30" name="TextBox 4"/>
          <p:cNvSpPr txBox="1"/>
          <p:nvPr/>
        </p:nvSpPr>
        <p:spPr>
          <a:xfrm>
            <a:off x="816610" y="2993390"/>
            <a:ext cx="120586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000" dirty="0" smtClean="0">
                <a:solidFill>
                  <a:schemeClr val="bg1"/>
                </a:solidFill>
              </a:rPr>
              <a:t>external network</a:t>
            </a:r>
            <a:endParaRPr lang="zh-CN" altLang="en-US" sz="1000" dirty="0" smtClean="0">
              <a:solidFill>
                <a:schemeClr val="bg1"/>
              </a:solidFill>
            </a:endParaRPr>
          </a:p>
        </p:txBody>
      </p:sp>
      <p:sp>
        <p:nvSpPr>
          <p:cNvPr id="31" name="TextBox 4"/>
          <p:cNvSpPr txBox="1"/>
          <p:nvPr/>
        </p:nvSpPr>
        <p:spPr>
          <a:xfrm>
            <a:off x="4090035" y="3125470"/>
            <a:ext cx="162496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a:solidFill>
                  <a:schemeClr val="bg1"/>
                </a:solidFill>
                <a:sym typeface="+mn-ea"/>
              </a:rPr>
              <a:t>T</a:t>
            </a:r>
            <a:r>
              <a:rPr lang="zh-CN" altLang="zh-CN" sz="1000" dirty="0">
                <a:solidFill>
                  <a:schemeClr val="bg1"/>
                </a:solidFill>
                <a:sym typeface="+mn-ea"/>
              </a:rPr>
              <a:t>emplate management</a:t>
            </a:r>
            <a:endParaRPr lang="zh-CN" altLang="zh-CN" sz="1000" dirty="0">
              <a:solidFill>
                <a:schemeClr val="bg1"/>
              </a:solidFill>
              <a:sym typeface="+mn-ea"/>
            </a:endParaRPr>
          </a:p>
        </p:txBody>
      </p:sp>
      <p:sp>
        <p:nvSpPr>
          <p:cNvPr id="32" name="TextBox 4"/>
          <p:cNvSpPr txBox="1"/>
          <p:nvPr/>
        </p:nvSpPr>
        <p:spPr>
          <a:xfrm>
            <a:off x="2903855" y="3756025"/>
            <a:ext cx="88328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000" dirty="0" smtClean="0">
                <a:solidFill>
                  <a:schemeClr val="bg1"/>
                </a:solidFill>
              </a:rPr>
              <a:t>Cores</a:t>
            </a:r>
            <a:r>
              <a:rPr lang="en-US" altLang="zh-CN" sz="1000" dirty="0" smtClean="0">
                <a:solidFill>
                  <a:schemeClr val="bg1"/>
                </a:solidFill>
              </a:rPr>
              <a:t> </a:t>
            </a:r>
            <a:r>
              <a:rPr lang="zh-CN" altLang="en-US" sz="1000" dirty="0" smtClean="0">
                <a:solidFill>
                  <a:schemeClr val="bg1"/>
                </a:solidFill>
              </a:rPr>
              <a:t>witch</a:t>
            </a:r>
            <a:endParaRPr lang="zh-CN" altLang="en-US" sz="1000" dirty="0" smtClean="0">
              <a:solidFill>
                <a:schemeClr val="bg1"/>
              </a:solidFill>
            </a:endParaRPr>
          </a:p>
        </p:txBody>
      </p:sp>
      <p:sp>
        <p:nvSpPr>
          <p:cNvPr id="33" name="TextBox 4"/>
          <p:cNvSpPr txBox="1"/>
          <p:nvPr/>
        </p:nvSpPr>
        <p:spPr>
          <a:xfrm>
            <a:off x="1315720" y="4912360"/>
            <a:ext cx="48831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smtClean="0">
                <a:solidFill>
                  <a:schemeClr val="bg1"/>
                </a:solidFill>
              </a:rPr>
              <a:t>class1</a:t>
            </a:r>
            <a:endParaRPr lang="zh-CN" altLang="zh-CN" sz="1000" dirty="0">
              <a:solidFill>
                <a:schemeClr val="bg1"/>
              </a:solidFill>
              <a:sym typeface="+mn-ea"/>
            </a:endParaRPr>
          </a:p>
        </p:txBody>
      </p:sp>
      <p:sp>
        <p:nvSpPr>
          <p:cNvPr id="34" name="TextBox 4"/>
          <p:cNvSpPr txBox="1"/>
          <p:nvPr/>
        </p:nvSpPr>
        <p:spPr>
          <a:xfrm>
            <a:off x="3050540" y="4912360"/>
            <a:ext cx="488315"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smtClean="0">
                <a:solidFill>
                  <a:schemeClr val="bg1"/>
                </a:solidFill>
              </a:rPr>
              <a:t>class2</a:t>
            </a:r>
            <a:endParaRPr lang="zh-CN" altLang="zh-CN" sz="1000" dirty="0">
              <a:solidFill>
                <a:schemeClr val="bg1"/>
              </a:solidFill>
              <a:sym typeface="+mn-ea"/>
            </a:endParaRPr>
          </a:p>
        </p:txBody>
      </p:sp>
      <p:sp>
        <p:nvSpPr>
          <p:cNvPr id="35" name="TextBox 4"/>
          <p:cNvSpPr txBox="1"/>
          <p:nvPr/>
        </p:nvSpPr>
        <p:spPr>
          <a:xfrm>
            <a:off x="4799330" y="4912360"/>
            <a:ext cx="472440"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smtClean="0">
                <a:solidFill>
                  <a:schemeClr val="bg1"/>
                </a:solidFill>
              </a:rPr>
              <a:t>class3</a:t>
            </a:r>
            <a:endParaRPr lang="zh-CN" altLang="zh-CN" sz="1000" dirty="0">
              <a:solidFill>
                <a:schemeClr val="bg1"/>
              </a:solidFill>
              <a:sym typeface="+mn-ea"/>
            </a:endParaRPr>
          </a:p>
        </p:txBody>
      </p:sp>
      <p:sp>
        <p:nvSpPr>
          <p:cNvPr id="36" name="TextBox 4"/>
          <p:cNvSpPr txBox="1"/>
          <p:nvPr/>
        </p:nvSpPr>
        <p:spPr>
          <a:xfrm>
            <a:off x="928370" y="5911850"/>
            <a:ext cx="1399540"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000" dirty="0" smtClean="0">
                <a:solidFill>
                  <a:schemeClr val="bg1"/>
                </a:solidFill>
              </a:rPr>
              <a:t>Desktop computer</a:t>
            </a:r>
            <a:endParaRPr lang="zh-CN" altLang="en-US" sz="1000" dirty="0" smtClean="0">
              <a:solidFill>
                <a:schemeClr val="bg1"/>
              </a:solidFill>
            </a:endParaRPr>
          </a:p>
        </p:txBody>
      </p:sp>
      <p:sp>
        <p:nvSpPr>
          <p:cNvPr id="37" name="TextBox 4"/>
          <p:cNvSpPr txBox="1"/>
          <p:nvPr/>
        </p:nvSpPr>
        <p:spPr>
          <a:xfrm>
            <a:off x="3116825" y="5917838"/>
            <a:ext cx="496659"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smtClean="0">
                <a:solidFill>
                  <a:schemeClr val="bg1"/>
                </a:solidFill>
              </a:rPr>
              <a:t>AIO</a:t>
            </a:r>
            <a:endParaRPr lang="zh-CN" altLang="zh-CN" sz="1000" dirty="0">
              <a:solidFill>
                <a:schemeClr val="bg1"/>
              </a:solidFill>
              <a:sym typeface="+mn-ea"/>
            </a:endParaRPr>
          </a:p>
        </p:txBody>
      </p:sp>
      <p:sp>
        <p:nvSpPr>
          <p:cNvPr id="38" name="TextBox 4"/>
          <p:cNvSpPr txBox="1"/>
          <p:nvPr/>
        </p:nvSpPr>
        <p:spPr>
          <a:xfrm>
            <a:off x="4857934" y="5881366"/>
            <a:ext cx="694369" cy="28257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sz="1000" dirty="0" smtClean="0">
                <a:solidFill>
                  <a:schemeClr val="bg1"/>
                </a:solidFill>
                <a:sym typeface="+mn-ea"/>
              </a:rPr>
              <a:t>Mini PC</a:t>
            </a:r>
            <a:endParaRPr lang="zh-CN" altLang="zh-CN" sz="1000" dirty="0">
              <a:solidFill>
                <a:schemeClr val="bg1"/>
              </a:solidFill>
              <a:sym typeface="+mn-ea"/>
            </a:endParaRPr>
          </a:p>
        </p:txBody>
      </p:sp>
      <p:grpSp>
        <p:nvGrpSpPr>
          <p:cNvPr id="3" name="组合 2"/>
          <p:cNvGrpSpPr/>
          <p:nvPr/>
        </p:nvGrpSpPr>
        <p:grpSpPr>
          <a:xfrm>
            <a:off x="19239" y="85725"/>
            <a:ext cx="4091116" cy="539750"/>
            <a:chOff x="4644994" y="762772"/>
            <a:chExt cx="5832149"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644994" y="827148"/>
              <a:ext cx="1006620"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01</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419874" y="822066"/>
              <a:ext cx="4839378"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Scheme</a:t>
              </a:r>
              <a:r>
                <a:rPr lang="en-US" altLang="zh-CN" sz="2400" b="1"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Introduction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flipV="1">
            <a:off x="6488430" y="6016625"/>
            <a:ext cx="4905375" cy="28575"/>
          </a:xfrm>
          <a:prstGeom prst="line">
            <a:avLst/>
          </a:prstGeom>
          <a:noFill/>
          <a:ln w="76200" cap="flat" cmpd="sng" algn="ctr">
            <a:solidFill>
              <a:srgbClr val="C00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p:tgtEl>
                                          <p:spTgt spid="27"/>
                                        </p:tgtEl>
                                        <p:attrNameLst>
                                          <p:attrName>ppt_y</p:attrName>
                                        </p:attrNameLst>
                                      </p:cBhvr>
                                      <p:tavLst>
                                        <p:tav tm="0">
                                          <p:val>
                                            <p:strVal val="#ppt_y+#ppt_h*1.125000"/>
                                          </p:val>
                                        </p:tav>
                                        <p:tav tm="100000">
                                          <p:val>
                                            <p:strVal val="#ppt_y"/>
                                          </p:val>
                                        </p:tav>
                                      </p:tavLst>
                                    </p:anim>
                                    <p:animEffect transition="in" filter="wipe(up)">
                                      <p:cBhvr>
                                        <p:cTn id="17" dur="500"/>
                                        <p:tgtEl>
                                          <p:spTgt spid="27"/>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ppt_y</p:attrName>
                                        </p:attrNameLst>
                                      </p:cBhvr>
                                      <p:tavLst>
                                        <p:tav tm="0">
                                          <p:val>
                                            <p:strVal val="#ppt_y+#ppt_h*1.125000"/>
                                          </p:val>
                                        </p:tav>
                                        <p:tav tm="100000">
                                          <p:val>
                                            <p:strVal val="#ppt_y"/>
                                          </p:val>
                                        </p:tav>
                                      </p:tavLst>
                                    </p:anim>
                                    <p:animEffect transition="in" filter="wipe(up)">
                                      <p:cBhvr>
                                        <p:cTn id="22" dur="500"/>
                                        <p:tgtEl>
                                          <p:spTgt spid="2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ppt_y</p:attrName>
                                        </p:attrNameLst>
                                      </p:cBhvr>
                                      <p:tavLst>
                                        <p:tav tm="0">
                                          <p:val>
                                            <p:strVal val="#ppt_y+#ppt_h*1.125000"/>
                                          </p:val>
                                        </p:tav>
                                        <p:tav tm="100000">
                                          <p:val>
                                            <p:strVal val="#ppt_y"/>
                                          </p:val>
                                        </p:tav>
                                      </p:tavLst>
                                    </p:anim>
                                    <p:animEffect transition="in" filter="wipe(up)">
                                      <p:cBhvr>
                                        <p:cTn id="27" dur="500"/>
                                        <p:tgtEl>
                                          <p:spTgt spid="29"/>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p:tgtEl>
                                          <p:spTgt spid="31"/>
                                        </p:tgtEl>
                                        <p:attrNameLst>
                                          <p:attrName>ppt_y</p:attrName>
                                        </p:attrNameLst>
                                      </p:cBhvr>
                                      <p:tavLst>
                                        <p:tav tm="0">
                                          <p:val>
                                            <p:strVal val="#ppt_y+#ppt_h*1.125000"/>
                                          </p:val>
                                        </p:tav>
                                        <p:tav tm="100000">
                                          <p:val>
                                            <p:strVal val="#ppt_y"/>
                                          </p:val>
                                        </p:tav>
                                      </p:tavLst>
                                    </p:anim>
                                    <p:animEffect transition="in" filter="wipe(up)">
                                      <p:cBhvr>
                                        <p:cTn id="37" dur="500"/>
                                        <p:tgtEl>
                                          <p:spTgt spid="31"/>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p:tgtEl>
                                          <p:spTgt spid="32"/>
                                        </p:tgtEl>
                                        <p:attrNameLst>
                                          <p:attrName>ppt_y</p:attrName>
                                        </p:attrNameLst>
                                      </p:cBhvr>
                                      <p:tavLst>
                                        <p:tav tm="0">
                                          <p:val>
                                            <p:strVal val="#ppt_y+#ppt_h*1.125000"/>
                                          </p:val>
                                        </p:tav>
                                        <p:tav tm="100000">
                                          <p:val>
                                            <p:strVal val="#ppt_y"/>
                                          </p:val>
                                        </p:tav>
                                      </p:tavLst>
                                    </p:anim>
                                    <p:animEffect transition="in" filter="wipe(up)">
                                      <p:cBhvr>
                                        <p:cTn id="42" dur="500"/>
                                        <p:tgtEl>
                                          <p:spTgt spid="32"/>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ppt_y</p:attrName>
                                        </p:attrNameLst>
                                      </p:cBhvr>
                                      <p:tavLst>
                                        <p:tav tm="0">
                                          <p:val>
                                            <p:strVal val="#ppt_y+#ppt_h*1.125000"/>
                                          </p:val>
                                        </p:tav>
                                        <p:tav tm="100000">
                                          <p:val>
                                            <p:strVal val="#ppt_y"/>
                                          </p:val>
                                        </p:tav>
                                      </p:tavLst>
                                    </p:anim>
                                    <p:animEffect transition="in" filter="wipe(up)">
                                      <p:cBhvr>
                                        <p:cTn id="47" dur="500"/>
                                        <p:tgtEl>
                                          <p:spTgt spid="33"/>
                                        </p:tgtEl>
                                      </p:cBhvr>
                                    </p:animEffect>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up)">
                                      <p:cBhvr>
                                        <p:cTn id="52" dur="500"/>
                                        <p:tgtEl>
                                          <p:spTgt spid="34"/>
                                        </p:tgtEl>
                                      </p:cBhvr>
                                    </p:animEffect>
                                  </p:childTnLst>
                                </p:cTn>
                              </p:par>
                            </p:childTnLst>
                          </p:cTn>
                        </p:par>
                        <p:par>
                          <p:cTn id="53" fill="hold">
                            <p:stCondLst>
                              <p:cond delay="5000"/>
                            </p:stCondLst>
                            <p:childTnLst>
                              <p:par>
                                <p:cTn id="54" presetID="1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par>
                          <p:cTn id="58" fill="hold">
                            <p:stCondLst>
                              <p:cond delay="5500"/>
                            </p:stCondLst>
                            <p:childTnLst>
                              <p:par>
                                <p:cTn id="59" presetID="12" presetClass="entr" presetSubtype="4"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p:tgtEl>
                                          <p:spTgt spid="36"/>
                                        </p:tgtEl>
                                        <p:attrNameLst>
                                          <p:attrName>ppt_y</p:attrName>
                                        </p:attrNameLst>
                                      </p:cBhvr>
                                      <p:tavLst>
                                        <p:tav tm="0">
                                          <p:val>
                                            <p:strVal val="#ppt_y+#ppt_h*1.125000"/>
                                          </p:val>
                                        </p:tav>
                                        <p:tav tm="100000">
                                          <p:val>
                                            <p:strVal val="#ppt_y"/>
                                          </p:val>
                                        </p:tav>
                                      </p:tavLst>
                                    </p:anim>
                                    <p:animEffect transition="in" filter="wipe(up)">
                                      <p:cBhvr>
                                        <p:cTn id="62" dur="500"/>
                                        <p:tgtEl>
                                          <p:spTgt spid="36"/>
                                        </p:tgtEl>
                                      </p:cBhvr>
                                    </p:animEffect>
                                  </p:childTnLst>
                                </p:cTn>
                              </p:par>
                            </p:childTnLst>
                          </p:cTn>
                        </p:par>
                        <p:par>
                          <p:cTn id="63" fill="hold">
                            <p:stCondLst>
                              <p:cond delay="60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par>
                          <p:cTn id="68" fill="hold">
                            <p:stCondLst>
                              <p:cond delay="6500"/>
                            </p:stCondLst>
                            <p:childTnLst>
                              <p:par>
                                <p:cTn id="69" presetID="12" presetClass="entr" presetSubtype="4"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ppt_y</p:attrName>
                                        </p:attrNameLst>
                                      </p:cBhvr>
                                      <p:tavLst>
                                        <p:tav tm="0">
                                          <p:val>
                                            <p:strVal val="#ppt_y+#ppt_h*1.125000"/>
                                          </p:val>
                                        </p:tav>
                                        <p:tav tm="100000">
                                          <p:val>
                                            <p:strVal val="#ppt_y"/>
                                          </p:val>
                                        </p:tav>
                                      </p:tavLst>
                                    </p:anim>
                                    <p:animEffect transition="in" filter="wipe(up)">
                                      <p:cBhvr>
                                        <p:cTn id="72" dur="500"/>
                                        <p:tgtEl>
                                          <p:spTgt spid="38"/>
                                        </p:tgtEl>
                                      </p:cBhvr>
                                    </p:animEffect>
                                  </p:childTnLst>
                                </p:cTn>
                              </p:par>
                            </p:childTnLst>
                          </p:cTn>
                        </p:par>
                        <p:par>
                          <p:cTn id="73" fill="hold">
                            <p:stCondLst>
                              <p:cond delay="7000"/>
                            </p:stCondLst>
                            <p:childTnLst>
                              <p:par>
                                <p:cTn id="74" presetID="16" presetClass="entr" presetSubtype="21" fill="hold"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barn(inVertical)">
                                      <p:cBhvr>
                                        <p:cTn id="7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174365" cy="539750"/>
            <a:chOff x="4717143" y="762772"/>
            <a:chExt cx="6245475" cy="720000"/>
          </a:xfrm>
        </p:grpSpPr>
        <p:sp>
          <p:nvSpPr>
            <p:cNvPr id="8" name="圆角矩形 7"/>
            <p:cNvSpPr/>
            <p:nvPr/>
          </p:nvSpPr>
          <p:spPr>
            <a:xfrm>
              <a:off x="4717143" y="762772"/>
              <a:ext cx="6245475"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9" name="文本框 8"/>
            <p:cNvSpPr txBox="1"/>
            <p:nvPr/>
          </p:nvSpPr>
          <p:spPr>
            <a:xfrm>
              <a:off x="4753874" y="827148"/>
              <a:ext cx="1187216" cy="614117"/>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5</a:t>
              </a:r>
              <a:endParaRPr lang="en-US" sz="2400" b="1" dirty="0">
                <a:solidFill>
                  <a:srgbClr val="C00000"/>
                </a:solidFill>
                <a:latin typeface="Arial" panose="020B0604020202020204" pitchFamily="34" charset="0"/>
                <a:cs typeface="Arial" panose="020B0604020202020204" pitchFamily="34" charset="0"/>
              </a:endParaRPr>
            </a:p>
          </p:txBody>
        </p:sp>
        <p:sp>
          <p:nvSpPr>
            <p:cNvPr id="10" name="文本框 9"/>
            <p:cNvSpPr txBox="1"/>
            <p:nvPr/>
          </p:nvSpPr>
          <p:spPr>
            <a:xfrm>
              <a:off x="5851408" y="822066"/>
              <a:ext cx="491756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sym typeface="+mn-ea"/>
                </a:rPr>
                <a:t>Usage scenario</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905500" y="3618865"/>
            <a:ext cx="986155" cy="809625"/>
            <a:chOff x="5148064" y="3507854"/>
            <a:chExt cx="720080" cy="620758"/>
          </a:xfrm>
        </p:grpSpPr>
        <p:sp>
          <p:nvSpPr>
            <p:cNvPr id="91" name="六边形 90"/>
            <p:cNvSpPr/>
            <p:nvPr/>
          </p:nvSpPr>
          <p:spPr bwMode="auto">
            <a:xfrm>
              <a:off x="5148064"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2" name="TextBox 9"/>
            <p:cNvSpPr txBox="1"/>
            <p:nvPr/>
          </p:nvSpPr>
          <p:spPr>
            <a:xfrm>
              <a:off x="5154551" y="3674849"/>
              <a:ext cx="698751"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arrange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grpSp>
        <p:nvGrpSpPr>
          <p:cNvPr id="93" name="组合 92"/>
          <p:cNvGrpSpPr/>
          <p:nvPr/>
        </p:nvGrpSpPr>
        <p:grpSpPr>
          <a:xfrm>
            <a:off x="6962140" y="3618865"/>
            <a:ext cx="986155" cy="809625"/>
            <a:chOff x="5940152" y="3507854"/>
            <a:chExt cx="720080" cy="620758"/>
          </a:xfrm>
        </p:grpSpPr>
        <p:sp>
          <p:nvSpPr>
            <p:cNvPr id="94" name="六边形 93"/>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95" name="TextBox 12"/>
            <p:cNvSpPr txBox="1"/>
            <p:nvPr/>
          </p:nvSpPr>
          <p:spPr>
            <a:xfrm>
              <a:off x="5970751" y="3693837"/>
              <a:ext cx="610654" cy="258527"/>
            </a:xfrm>
            <a:prstGeom prst="rect">
              <a:avLst/>
            </a:prstGeom>
            <a:noFill/>
          </p:spPr>
          <p:txBody>
            <a:bodyPr wrap="square" rtlCol="0">
              <a:spAutoFit/>
            </a:bodyPr>
            <a:p>
              <a:pPr algn="ctr" defTabSz="914400">
                <a:defRPr/>
              </a:pPr>
              <a:r>
                <a:rPr lang="en-US" altLang="zh-CN"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OPEX</a:t>
              </a:r>
              <a:endParaRPr lang="en-US" altLang="zh-CN"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sp>
        <p:nvSpPr>
          <p:cNvPr id="14" name="文本框 13"/>
          <p:cNvSpPr txBox="1"/>
          <p:nvPr/>
        </p:nvSpPr>
        <p:spPr>
          <a:xfrm>
            <a:off x="5524500" y="4901565"/>
            <a:ext cx="3766185" cy="460375"/>
          </a:xfrm>
          <a:prstGeom prst="rect">
            <a:avLst/>
          </a:prstGeom>
          <a:noFill/>
        </p:spPr>
        <p:txBody>
          <a:bodyPr wrap="none" rtlCol="0">
            <a:spAutoFit/>
          </a:bodyPr>
          <a:p>
            <a:pPr algn="l"/>
            <a:r>
              <a:rPr lang="zh-CN" altLang="en-US" sz="2400">
                <a:solidFill>
                  <a:sysClr val="window" lastClr="FFFFFF"/>
                </a:solidFill>
                <a:sym typeface="+mn-ea"/>
              </a:rPr>
              <a:t>Proposal recommendation</a:t>
            </a:r>
            <a:r>
              <a:rPr lang="zh-CN" altLang="en-US" sz="2400">
                <a:solidFill>
                  <a:sysClr val="window" lastClr="FFFFFF"/>
                </a:solidFill>
              </a:rPr>
              <a:t>：</a:t>
            </a:r>
            <a:endParaRPr lang="zh-CN" altLang="en-US" sz="2400">
              <a:solidFill>
                <a:sysClr val="window" lastClr="FFFFFF"/>
              </a:solidFill>
            </a:endParaRPr>
          </a:p>
        </p:txBody>
      </p:sp>
      <p:sp>
        <p:nvSpPr>
          <p:cNvPr id="20" name="五角星 19"/>
          <p:cNvSpPr/>
          <p:nvPr/>
        </p:nvSpPr>
        <p:spPr>
          <a:xfrm>
            <a:off x="9436735" y="501269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38" name="五角星 37"/>
          <p:cNvSpPr/>
          <p:nvPr/>
        </p:nvSpPr>
        <p:spPr>
          <a:xfrm>
            <a:off x="9110980" y="5012690"/>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sz="2400"/>
          </a:p>
        </p:txBody>
      </p:sp>
      <p:sp>
        <p:nvSpPr>
          <p:cNvPr id="44" name="五角星 43"/>
          <p:cNvSpPr/>
          <p:nvPr/>
        </p:nvSpPr>
        <p:spPr>
          <a:xfrm>
            <a:off x="10071735" y="501205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45" name="五角星 44"/>
          <p:cNvSpPr/>
          <p:nvPr/>
        </p:nvSpPr>
        <p:spPr>
          <a:xfrm>
            <a:off x="9759950" y="501205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sp>
        <p:nvSpPr>
          <p:cNvPr id="46" name="五角星 45"/>
          <p:cNvSpPr/>
          <p:nvPr/>
        </p:nvSpPr>
        <p:spPr>
          <a:xfrm>
            <a:off x="10382250" y="5013325"/>
            <a:ext cx="267335" cy="259080"/>
          </a:xfrm>
          <a:prstGeom prst="star5">
            <a:avLst/>
          </a:prstGeom>
          <a:solidFill>
            <a:srgbClr val="C00000"/>
          </a:solidFill>
          <a:ln w="12700" cap="flat" cmpd="sng" algn="ctr">
            <a:solidFill>
              <a:srgbClr val="5B9BD5">
                <a:shade val="50000"/>
              </a:srgbClr>
            </a:solidFill>
            <a:prstDash val="solid"/>
            <a:miter lim="800000"/>
          </a:ln>
          <a:effectLst/>
        </p:spPr>
        <p:txBody>
          <a:bodyPr rtlCol="0" anchor="ctr"/>
          <a:p>
            <a:pPr algn="ctr"/>
            <a:endParaRPr lang="zh-CN" altLang="en-US"/>
          </a:p>
        </p:txBody>
      </p:sp>
      <p:grpSp>
        <p:nvGrpSpPr>
          <p:cNvPr id="47" name="组合 46"/>
          <p:cNvGrpSpPr/>
          <p:nvPr/>
        </p:nvGrpSpPr>
        <p:grpSpPr>
          <a:xfrm>
            <a:off x="7998453" y="3609975"/>
            <a:ext cx="1010920" cy="809625"/>
            <a:chOff x="5928555" y="3507854"/>
            <a:chExt cx="738163" cy="620758"/>
          </a:xfrm>
        </p:grpSpPr>
        <p:sp>
          <p:nvSpPr>
            <p:cNvPr id="48" name="六边形 47"/>
            <p:cNvSpPr/>
            <p:nvPr/>
          </p:nvSpPr>
          <p:spPr bwMode="auto">
            <a:xfrm>
              <a:off x="5940152" y="3507854"/>
              <a:ext cx="720080" cy="620758"/>
            </a:xfrm>
            <a:prstGeom prst="hexagon">
              <a:avLst/>
            </a:prstGeom>
            <a:solidFill>
              <a:srgbClr val="C00000"/>
            </a:solidFill>
            <a:ln w="6350" cap="flat" cmpd="sng" algn="ctr">
              <a:noFill/>
              <a:prstDash val="solid"/>
              <a:miter lim="800000"/>
            </a:ln>
            <a:effectLst>
              <a:outerShdw blurRad="152400" dist="38100" dir="8100000" algn="tr" rotWithShape="0">
                <a:prstClr val="black">
                  <a:alpha val="34000"/>
                </a:prstClr>
              </a:outerShdw>
            </a:effectLst>
          </p:spPr>
          <p:txBody>
            <a:bodyPr rtlCol="0" anchor="ctr"/>
            <a:p>
              <a:pPr algn="ctr" defTabSz="914400">
                <a:defRPr/>
              </a:pPr>
              <a:endParaRPr lang="zh-CN" altLang="en-US" sz="2000"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sp>
          <p:nvSpPr>
            <p:cNvPr id="49" name="TextBox 12"/>
            <p:cNvSpPr txBox="1"/>
            <p:nvPr/>
          </p:nvSpPr>
          <p:spPr>
            <a:xfrm>
              <a:off x="5928555" y="3681179"/>
              <a:ext cx="738163" cy="258527"/>
            </a:xfrm>
            <a:prstGeom prst="rect">
              <a:avLst/>
            </a:prstGeom>
            <a:noFill/>
          </p:spPr>
          <p:txBody>
            <a:bodyPr wrap="square" rtlCol="0">
              <a:spAutoFit/>
            </a:bodyPr>
            <a:p>
              <a:pPr algn="ctr" defTabSz="914400">
                <a:defRPr/>
              </a:pPr>
              <a:r>
                <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rPr>
                <a:t>manage</a:t>
              </a:r>
              <a:endParaRPr lang="zh-CN" altLang="en-US" sz="1600" b="1" kern="0" dirty="0">
                <a:solidFill>
                  <a:sysClr val="window" lastClr="FFFFFF"/>
                </a:solidFill>
                <a:latin typeface="Arial" panose="020B0604020202020204"/>
                <a:ea typeface="微软雅黑" panose="020B0503020204020204" pitchFamily="34" charset="-122"/>
                <a:cs typeface="宋体" panose="02010600030101010101" pitchFamily="2" charset="-122"/>
                <a:sym typeface="Calibri" panose="020F0502020204030204" charset="0"/>
              </a:endParaRPr>
            </a:p>
          </p:txBody>
        </p:sp>
      </p:grpSp>
      <p:pic>
        <p:nvPicPr>
          <p:cNvPr id="50" name="图片占位符 1" descr="C:\Users\Arvin\Desktop\5c7d1e0a70f6e.jpg5c7d1e0a70f6e"/>
          <p:cNvPicPr>
            <a:picLocks noChangeAspect="1"/>
          </p:cNvPicPr>
          <p:nvPr/>
        </p:nvPicPr>
        <p:blipFill>
          <a:blip r:embed="rId1"/>
          <a:srcRect/>
          <a:stretch>
            <a:fillRect/>
          </a:stretch>
        </p:blipFill>
        <p:spPr>
          <a:xfrm>
            <a:off x="1035685" y="1468755"/>
            <a:ext cx="3853815" cy="3599815"/>
          </a:xfrm>
          <a:prstGeom prst="ellipse">
            <a:avLst/>
          </a:prstGeom>
          <a:blipFill>
            <a:blip r:embed="rId2"/>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 name="文本框 1"/>
          <p:cNvSpPr txBox="1"/>
          <p:nvPr/>
        </p:nvSpPr>
        <p:spPr>
          <a:xfrm>
            <a:off x="5628005" y="2120900"/>
            <a:ext cx="4112260" cy="460375"/>
          </a:xfrm>
          <a:prstGeom prst="rect">
            <a:avLst/>
          </a:prstGeom>
          <a:noFill/>
        </p:spPr>
        <p:txBody>
          <a:bodyPr wrap="square" rtlCol="0" anchor="t">
            <a:spAutoFit/>
          </a:bodyPr>
          <a:p>
            <a:r>
              <a:rPr lang="zh-CN" altLang="en-US" sz="2400" b="1">
                <a:solidFill>
                  <a:srgbClr val="FF0000"/>
                </a:solidFill>
              </a:rPr>
              <a:t>Multimedia </a:t>
            </a:r>
            <a:r>
              <a:rPr lang="en-US" altLang="zh-CN" sz="2400" b="1">
                <a:solidFill>
                  <a:srgbClr val="FF0000"/>
                </a:solidFill>
              </a:rPr>
              <a:t>C</a:t>
            </a:r>
            <a:r>
              <a:rPr lang="zh-CN" altLang="en-US" sz="2400" b="1">
                <a:solidFill>
                  <a:srgbClr val="FF0000"/>
                </a:solidFill>
              </a:rPr>
              <a:t>onference </a:t>
            </a:r>
            <a:r>
              <a:rPr lang="en-US" altLang="zh-CN" sz="2400" b="1">
                <a:solidFill>
                  <a:srgbClr val="FF0000"/>
                </a:solidFill>
              </a:rPr>
              <a:t>R</a:t>
            </a:r>
            <a:r>
              <a:rPr lang="zh-CN" altLang="en-US" sz="2400" b="1">
                <a:solidFill>
                  <a:srgbClr val="FF0000"/>
                </a:solidFill>
              </a:rPr>
              <a:t>oom</a:t>
            </a:r>
            <a:endParaRPr lang="zh-CN" altLang="en-US" sz="24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4295140" cy="539750"/>
            <a:chOff x="4717143" y="762772"/>
            <a:chExt cx="8450569" cy="720000"/>
          </a:xfrm>
        </p:grpSpPr>
        <p:sp>
          <p:nvSpPr>
            <p:cNvPr id="8" name="圆角矩形 7"/>
            <p:cNvSpPr/>
            <p:nvPr/>
          </p:nvSpPr>
          <p:spPr>
            <a:xfrm>
              <a:off x="4717143" y="762772"/>
              <a:ext cx="8450569"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9" name="文本框 8"/>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5</a:t>
              </a:r>
              <a:endParaRPr lang="en-US" sz="2400" b="1" dirty="0">
                <a:solidFill>
                  <a:srgbClr val="C00000"/>
                </a:solidFill>
                <a:latin typeface="Arial" panose="020B0604020202020204" pitchFamily="34" charset="0"/>
                <a:cs typeface="Arial" panose="020B0604020202020204" pitchFamily="34" charset="0"/>
              </a:endParaRPr>
            </a:p>
          </p:txBody>
        </p:sp>
        <p:sp>
          <p:nvSpPr>
            <p:cNvPr id="10" name="文本框 9"/>
            <p:cNvSpPr txBox="1"/>
            <p:nvPr/>
          </p:nvSpPr>
          <p:spPr>
            <a:xfrm>
              <a:off x="5851548" y="822066"/>
              <a:ext cx="7121266"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Other usage scenarios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1" name="TextBox 4"/>
          <p:cNvSpPr txBox="1"/>
          <p:nvPr/>
        </p:nvSpPr>
        <p:spPr>
          <a:xfrm>
            <a:off x="588645" y="3673475"/>
            <a:ext cx="2457450" cy="60579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r>
              <a:rPr sz="2400" dirty="0" smtClean="0">
                <a:solidFill>
                  <a:sysClr val="window" lastClr="FFFFFF"/>
                </a:solidFill>
              </a:rPr>
              <a:t>BIM Laboratory</a:t>
            </a:r>
            <a:endParaRPr sz="2400" dirty="0" smtClean="0">
              <a:solidFill>
                <a:sysClr val="window" lastClr="FFFFFF"/>
              </a:solidFill>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6590" y="2064385"/>
            <a:ext cx="2373630" cy="157861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4405" y="2064385"/>
            <a:ext cx="2338705" cy="1578610"/>
          </a:xfrm>
          <a:prstGeom prst="rect">
            <a:avLst/>
          </a:prstGeom>
        </p:spPr>
      </p:pic>
      <p:sp>
        <p:nvSpPr>
          <p:cNvPr id="16" name="TextBox 4"/>
          <p:cNvSpPr txBox="1"/>
          <p:nvPr/>
        </p:nvSpPr>
        <p:spPr>
          <a:xfrm>
            <a:off x="3489960" y="3642995"/>
            <a:ext cx="2449195" cy="97536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r>
              <a:rPr lang="en-US" altLang="zh-CN" sz="2000" dirty="0" smtClean="0">
                <a:solidFill>
                  <a:sysClr val="window" lastClr="FFFFFF"/>
                </a:solidFill>
              </a:rPr>
              <a:t>      </a:t>
            </a:r>
            <a:r>
              <a:rPr lang="zh-CN" altLang="en-US" sz="2000" dirty="0" smtClean="0">
                <a:solidFill>
                  <a:sysClr val="window" lastClr="FFFFFF"/>
                </a:solidFill>
              </a:rPr>
              <a:t>Accounting Practical Training</a:t>
            </a:r>
            <a:endParaRPr lang="zh-CN" altLang="en-US" sz="2000" dirty="0" smtClean="0">
              <a:solidFill>
                <a:sysClr val="window" lastClr="FFFFFF"/>
              </a:solidFill>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8870" y="2064385"/>
            <a:ext cx="2339975" cy="1576705"/>
          </a:xfrm>
          <a:prstGeom prst="rect">
            <a:avLst/>
          </a:prstGeom>
        </p:spPr>
      </p:pic>
      <p:sp>
        <p:nvSpPr>
          <p:cNvPr id="18" name="TextBox 4"/>
          <p:cNvSpPr txBox="1"/>
          <p:nvPr/>
        </p:nvSpPr>
        <p:spPr>
          <a:xfrm>
            <a:off x="6198235" y="3640455"/>
            <a:ext cx="2341245" cy="60579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r>
              <a:rPr lang="zh-CN" altLang="en-US" sz="2400" dirty="0" smtClean="0">
                <a:solidFill>
                  <a:sysClr val="window" lastClr="FFFFFF"/>
                </a:solidFill>
              </a:rPr>
              <a:t>Design training</a:t>
            </a:r>
            <a:endParaRPr lang="zh-CN" altLang="en-US" sz="2400" dirty="0" smtClean="0">
              <a:solidFill>
                <a:sysClr val="window" lastClr="FFFFFF"/>
              </a:solidFill>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1445" y="2064385"/>
            <a:ext cx="2338705" cy="1578610"/>
          </a:xfrm>
          <a:prstGeom prst="rect">
            <a:avLst/>
          </a:prstGeom>
        </p:spPr>
      </p:pic>
      <p:sp>
        <p:nvSpPr>
          <p:cNvPr id="4" name="TextBox 4"/>
          <p:cNvSpPr txBox="1"/>
          <p:nvPr/>
        </p:nvSpPr>
        <p:spPr>
          <a:xfrm>
            <a:off x="9021445" y="3640455"/>
            <a:ext cx="2338705" cy="97536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r>
              <a:rPr lang="en-US" altLang="zh-CN" dirty="0" smtClean="0">
                <a:solidFill>
                  <a:sysClr val="window" lastClr="FFFFFF"/>
                </a:solidFill>
              </a:rPr>
              <a:t>       </a:t>
            </a:r>
            <a:r>
              <a:rPr lang="zh-CN" altLang="en-US" sz="2000" dirty="0" smtClean="0">
                <a:solidFill>
                  <a:sysClr val="window" lastClr="FFFFFF"/>
                </a:solidFill>
              </a:rPr>
              <a:t>Customer </a:t>
            </a:r>
            <a:endParaRPr lang="zh-CN" altLang="en-US" sz="2000" dirty="0" smtClean="0">
              <a:solidFill>
                <a:sysClr val="window" lastClr="FFFFFF"/>
              </a:solidFill>
            </a:endParaRPr>
          </a:p>
          <a:p>
            <a:r>
              <a:rPr lang="en-US" altLang="zh-CN" sz="2000" dirty="0" smtClean="0">
                <a:solidFill>
                  <a:sysClr val="window" lastClr="FFFFFF"/>
                </a:solidFill>
              </a:rPr>
              <a:t>    </a:t>
            </a:r>
            <a:r>
              <a:rPr lang="zh-CN" altLang="en-US" sz="2000" dirty="0" smtClean="0">
                <a:solidFill>
                  <a:sysClr val="window" lastClr="FFFFFF"/>
                </a:solidFill>
              </a:rPr>
              <a:t>Service Center</a:t>
            </a:r>
            <a:endParaRPr lang="zh-CN" altLang="en-US" sz="2000" dirty="0" smtClean="0">
              <a:solidFill>
                <a:sysClr val="window" lastClr="FFFFFF"/>
              </a:solidFill>
            </a:endParaRPr>
          </a:p>
        </p:txBody>
      </p:sp>
      <p:sp>
        <p:nvSpPr>
          <p:cNvPr id="12" name="TextBox 4"/>
          <p:cNvSpPr txBox="1"/>
          <p:nvPr/>
        </p:nvSpPr>
        <p:spPr>
          <a:xfrm>
            <a:off x="5201150" y="4273371"/>
            <a:ext cx="1778901" cy="2269814"/>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r>
              <a:rPr lang="en-US" altLang="zh-CN" sz="9600" dirty="0" smtClean="0">
                <a:solidFill>
                  <a:sysClr val="window" lastClr="FFFFFF"/>
                </a:solidFill>
                <a:sym typeface="+mn-ea"/>
              </a:rPr>
              <a:t>· · ·</a:t>
            </a:r>
            <a:endParaRPr lang="zh-CN" altLang="zh-CN" sz="9600" dirty="0">
              <a:solidFill>
                <a:sysClr val="window" lastClr="FFFFFF"/>
              </a:solidFill>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up)">
                                      <p:cBhvr>
                                        <p:cTn id="17" dur="500"/>
                                        <p:tgtEl>
                                          <p:spTgt spid="16"/>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up)">
                                      <p:cBhvr>
                                        <p:cTn id="22" dur="500"/>
                                        <p:tgtEl>
                                          <p:spTgt spid="1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ppt_y</p:attrName>
                                        </p:attrNameLst>
                                      </p:cBhvr>
                                      <p:tavLst>
                                        <p:tav tm="0">
                                          <p:val>
                                            <p:strVal val="#ppt_y+#ppt_h*1.125000"/>
                                          </p:val>
                                        </p:tav>
                                        <p:tav tm="100000">
                                          <p:val>
                                            <p:strVal val="#ppt_y"/>
                                          </p:val>
                                        </p:tav>
                                      </p:tavLst>
                                    </p:anim>
                                    <p:animEffect transition="in" filter="wipe(up)">
                                      <p:cBhvr>
                                        <p:cTn id="27" dur="500"/>
                                        <p:tgtEl>
                                          <p:spTgt spid="4"/>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8" grpId="0"/>
      <p:bldP spid="4"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28725" y="1465580"/>
            <a:ext cx="662940" cy="662305"/>
          </a:xfrm>
          <a:prstGeom prst="rect">
            <a:avLst/>
          </a:prstGeom>
        </p:spPr>
      </p:pic>
      <p:sp>
        <p:nvSpPr>
          <p:cNvPr id="7" name="TextBox 4"/>
          <p:cNvSpPr txBox="1"/>
          <p:nvPr/>
        </p:nvSpPr>
        <p:spPr>
          <a:xfrm>
            <a:off x="558800" y="2334895"/>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Cent OS 7</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6795" y="1490980"/>
            <a:ext cx="935990" cy="620395"/>
          </a:xfrm>
          <a:prstGeom prst="rect">
            <a:avLst/>
          </a:prstGeom>
        </p:spPr>
      </p:pic>
      <p:sp>
        <p:nvSpPr>
          <p:cNvPr id="9" name="TextBox 4"/>
          <p:cNvSpPr txBox="1"/>
          <p:nvPr/>
        </p:nvSpPr>
        <p:spPr>
          <a:xfrm>
            <a:off x="2009140" y="2318385"/>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PHP</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5665" y="1312545"/>
            <a:ext cx="1215390" cy="85852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16500" y="1512570"/>
            <a:ext cx="675005" cy="658495"/>
          </a:xfrm>
          <a:prstGeom prst="rect">
            <a:avLst/>
          </a:prstGeom>
        </p:spPr>
      </p:pic>
      <p:sp>
        <p:nvSpPr>
          <p:cNvPr id="12" name="TextBox 4"/>
          <p:cNvSpPr txBox="1"/>
          <p:nvPr/>
        </p:nvSpPr>
        <p:spPr>
          <a:xfrm>
            <a:off x="3282315" y="2318385"/>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Java</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3" name="TextBox 4"/>
          <p:cNvSpPr txBox="1"/>
          <p:nvPr/>
        </p:nvSpPr>
        <p:spPr>
          <a:xfrm>
            <a:off x="4519295" y="2318385"/>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Python</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14" name="TextBox 4"/>
          <p:cNvSpPr txBox="1"/>
          <p:nvPr/>
        </p:nvSpPr>
        <p:spPr>
          <a:xfrm>
            <a:off x="1995170" y="6299835"/>
            <a:ext cx="8274050" cy="35941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zh-CN" altLang="en-US" sz="2000" dirty="0" smtClean="0">
                <a:solidFill>
                  <a:schemeClr val="bg1"/>
                </a:solidFill>
                <a:latin typeface="微软雅黑" panose="020B0503020204020204" pitchFamily="34" charset="-122"/>
                <a:ea typeface="微软雅黑" panose="020B0503020204020204" pitchFamily="34" charset="-122"/>
                <a:sym typeface="+mn-ea"/>
              </a:rPr>
              <a:t>Open cloud platform, compatible with customized user needs</a:t>
            </a:r>
            <a:endParaRPr lang="zh-CN" altLang="en-US" sz="20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955" y="1517015"/>
            <a:ext cx="706755" cy="654050"/>
          </a:xfrm>
          <a:prstGeom prst="rect">
            <a:avLst/>
          </a:prstGeom>
        </p:spPr>
      </p:pic>
      <p:sp>
        <p:nvSpPr>
          <p:cNvPr id="16" name="TextBox 4"/>
          <p:cNvSpPr txBox="1"/>
          <p:nvPr/>
        </p:nvSpPr>
        <p:spPr>
          <a:xfrm>
            <a:off x="5542915" y="2318385"/>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Open stack</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95185" y="1644650"/>
            <a:ext cx="985520" cy="313055"/>
          </a:xfrm>
          <a:prstGeom prst="rect">
            <a:avLst/>
          </a:prstGeom>
        </p:spPr>
      </p:pic>
      <p:sp>
        <p:nvSpPr>
          <p:cNvPr id="18" name="TextBox 4"/>
          <p:cNvSpPr txBox="1"/>
          <p:nvPr/>
        </p:nvSpPr>
        <p:spPr>
          <a:xfrm>
            <a:off x="7063105" y="2310130"/>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KVM</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49335" y="1524635"/>
            <a:ext cx="972185" cy="553720"/>
          </a:xfrm>
          <a:prstGeom prst="rect">
            <a:avLst/>
          </a:prstGeom>
        </p:spPr>
      </p:pic>
      <p:sp>
        <p:nvSpPr>
          <p:cNvPr id="21" name="TextBox 4"/>
          <p:cNvSpPr txBox="1"/>
          <p:nvPr/>
        </p:nvSpPr>
        <p:spPr>
          <a:xfrm>
            <a:off x="8312150" y="2310130"/>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Docker</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27920" y="1512570"/>
            <a:ext cx="552450" cy="631825"/>
          </a:xfrm>
          <a:prstGeom prst="rect">
            <a:avLst/>
          </a:prstGeom>
        </p:spPr>
      </p:pic>
      <p:sp>
        <p:nvSpPr>
          <p:cNvPr id="23" name="TextBox 4"/>
          <p:cNvSpPr txBox="1"/>
          <p:nvPr/>
        </p:nvSpPr>
        <p:spPr>
          <a:xfrm>
            <a:off x="9544050" y="2310130"/>
            <a:ext cx="1520190" cy="26733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1400" dirty="0" smtClean="0">
                <a:solidFill>
                  <a:schemeClr val="bg1"/>
                </a:solidFill>
                <a:latin typeface="微软雅黑" panose="020B0503020204020204" pitchFamily="34" charset="-122"/>
                <a:ea typeface="微软雅黑" panose="020B0503020204020204" pitchFamily="34" charset="-122"/>
                <a:sym typeface="+mn-ea"/>
              </a:rPr>
              <a:t>Node.js</a:t>
            </a:r>
            <a:endParaRPr lang="en-US" altLang="zh-CN" sz="1400" dirty="0" smtClean="0">
              <a:solidFill>
                <a:schemeClr val="bg1"/>
              </a:solidFill>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25818" y="85725"/>
            <a:ext cx="5516880" cy="539750"/>
            <a:chOff x="4643650" y="762772"/>
            <a:chExt cx="9208047" cy="720000"/>
          </a:xfrm>
        </p:grpSpPr>
        <p:sp>
          <p:nvSpPr>
            <p:cNvPr id="2" name="圆角矩形 1"/>
            <p:cNvSpPr/>
            <p:nvPr/>
          </p:nvSpPr>
          <p:spPr>
            <a:xfrm>
              <a:off x="4716780" y="762772"/>
              <a:ext cx="9134917"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9" name="文本框 18"/>
            <p:cNvSpPr txBox="1"/>
            <p:nvPr/>
          </p:nvSpPr>
          <p:spPr>
            <a:xfrm>
              <a:off x="4643650" y="827148"/>
              <a:ext cx="1055619"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6</a:t>
              </a:r>
              <a:endParaRPr lang="en-US" sz="2400" b="1" dirty="0">
                <a:solidFill>
                  <a:srgbClr val="C00000"/>
                </a:solidFill>
                <a:latin typeface="Arial" panose="020B0604020202020204" pitchFamily="34" charset="0"/>
                <a:cs typeface="Arial" panose="020B0604020202020204" pitchFamily="34" charset="0"/>
              </a:endParaRPr>
            </a:p>
          </p:txBody>
        </p:sp>
        <p:sp>
          <p:nvSpPr>
            <p:cNvPr id="24" name="文本框 23"/>
            <p:cNvSpPr txBox="1"/>
            <p:nvPr/>
          </p:nvSpPr>
          <p:spPr>
            <a:xfrm>
              <a:off x="5575631" y="822066"/>
              <a:ext cx="8247816"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Program </a:t>
              </a:r>
              <a:r>
                <a:rPr lang="en-US" altLang="zh-CN" sz="2400" b="1" dirty="0">
                  <a:solidFill>
                    <a:schemeClr val="bg1"/>
                  </a:solidFill>
                  <a:latin typeface="微软雅黑" panose="020B0503020204020204" pitchFamily="34" charset="-122"/>
                  <a:ea typeface="微软雅黑" panose="020B0503020204020204" pitchFamily="34" charset="-122"/>
                </a:rPr>
                <a:t>v</a:t>
              </a:r>
              <a:r>
                <a:rPr lang="zh-CN" altLang="en-US" sz="2400" b="1" dirty="0">
                  <a:solidFill>
                    <a:schemeClr val="bg1"/>
                  </a:solidFill>
                  <a:latin typeface="微软雅黑" panose="020B0503020204020204" pitchFamily="34" charset="-122"/>
                  <a:ea typeface="微软雅黑" panose="020B0503020204020204" pitchFamily="34" charset="-122"/>
                </a:rPr>
                <a:t>alue</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Open </a:t>
              </a:r>
              <a:r>
                <a:rPr lang="en-US" altLang="zh-CN" sz="2400" b="1" dirty="0">
                  <a:solidFill>
                    <a:schemeClr val="bg1"/>
                  </a:solidFill>
                  <a:latin typeface="微软雅黑" panose="020B0503020204020204" pitchFamily="34" charset="-122"/>
                  <a:ea typeface="微软雅黑" panose="020B0503020204020204" pitchFamily="34" charset="-122"/>
                </a:rPr>
                <a:t>p</a:t>
              </a:r>
              <a:r>
                <a:rPr lang="zh-CN" altLang="en-US" sz="2400" b="1" dirty="0">
                  <a:solidFill>
                    <a:schemeClr val="bg1"/>
                  </a:solidFill>
                  <a:latin typeface="微软雅黑" panose="020B0503020204020204" pitchFamily="34" charset="-122"/>
                  <a:ea typeface="微软雅黑" panose="020B0503020204020204" pitchFamily="34" charset="-122"/>
                </a:rPr>
                <a:t>latform</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5" name="TextBox 4"/>
          <p:cNvSpPr txBox="1"/>
          <p:nvPr/>
        </p:nvSpPr>
        <p:spPr>
          <a:xfrm>
            <a:off x="4373880" y="3380105"/>
            <a:ext cx="3822700" cy="1344295"/>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Official brand, integrated software and hardware</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l">
              <a:lnSpc>
                <a:spcPct val="150000"/>
              </a:lnSpc>
            </a:pPr>
            <a:r>
              <a:rPr lang="en-US" altLang="zh-CN"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Ten year professional technical team</a:t>
            </a:r>
            <a:endPar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3.</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Continuously mining user needs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TextBox 4"/>
          <p:cNvSpPr txBox="1"/>
          <p:nvPr/>
        </p:nvSpPr>
        <p:spPr>
          <a:xfrm>
            <a:off x="7830820" y="3388360"/>
            <a:ext cx="4102100" cy="1667510"/>
          </a:xfrm>
          <a:prstGeom prst="rect">
            <a:avLst/>
          </a:prstGeom>
          <a:noFill/>
        </p:spPr>
        <p:txBody>
          <a:bodyPr wrap="square" lIns="53300" tIns="26651" rIns="53300" bIns="26651" rtlCol="0">
            <a:spAutoFit/>
          </a:bodyPr>
          <a:lstStyle>
            <a:defPPr>
              <a:defRPr lang="zh-CN"/>
            </a:defPPr>
            <a:lvl1pPr>
              <a:lnSpc>
                <a:spcPct val="150000"/>
              </a:lnSpc>
              <a:defRPr sz="1800">
                <a:solidFill>
                  <a:sysClr val="windowText" lastClr="000000">
                    <a:lumMod val="50000"/>
                    <a:lumOff val="50000"/>
                  </a:sysClr>
                </a:solidFill>
                <a:latin typeface="微软雅黑" panose="020B0503020204020204" pitchFamily="34" charset="-122"/>
                <a:ea typeface="微软雅黑" panose="020B0503020204020204" pitchFamily="34" charset="-122"/>
              </a:defRPr>
            </a:lvl1pPr>
          </a:lstStyle>
          <a:p>
            <a:pPr lvl="1" algn="l">
              <a:lnSpc>
                <a:spcPct val="150000"/>
              </a:lnSpc>
            </a:pPr>
            <a:r>
              <a:rPr lang="en-US" sz="1400" dirty="0" smtClean="0">
                <a:solidFill>
                  <a:sysClr val="window" lastClr="FFFFFF"/>
                </a:solidFill>
                <a:latin typeface="微软雅黑" panose="020B0503020204020204" pitchFamily="34" charset="-122"/>
                <a:ea typeface="微软雅黑" panose="020B0503020204020204" pitchFamily="34" charset="-122"/>
              </a:rPr>
              <a:t>1.</a:t>
            </a:r>
            <a:r>
              <a:rPr sz="1400" dirty="0" smtClean="0">
                <a:solidFill>
                  <a:sysClr val="window" lastClr="FFFFFF"/>
                </a:solidFill>
                <a:latin typeface="微软雅黑" panose="020B0503020204020204" pitchFamily="34" charset="-122"/>
                <a:ea typeface="微软雅黑" panose="020B0503020204020204" pitchFamily="34" charset="-122"/>
              </a:rPr>
              <a:t>Domestic system/application adaptation</a:t>
            </a:r>
            <a:endParaRPr sz="1400" dirty="0" smtClean="0">
              <a:solidFill>
                <a:sysClr val="window" lastClr="FFFFFF"/>
              </a:solidFill>
              <a:latin typeface="微软雅黑" panose="020B0503020204020204" pitchFamily="34" charset="-122"/>
              <a:ea typeface="微软雅黑" panose="020B0503020204020204" pitchFamily="34" charset="-122"/>
            </a:endParaRPr>
          </a:p>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Teaching Network Management Adaptation</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3.</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Adaptable to various chip platforms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文本框 25"/>
          <p:cNvSpPr txBox="1"/>
          <p:nvPr/>
        </p:nvSpPr>
        <p:spPr>
          <a:xfrm>
            <a:off x="-125730" y="3345180"/>
            <a:ext cx="4657725" cy="1706880"/>
          </a:xfrm>
          <a:prstGeom prst="rect">
            <a:avLst/>
          </a:prstGeom>
          <a:noFill/>
        </p:spPr>
        <p:txBody>
          <a:bodyPr wrap="square" rtlCol="0" anchor="t">
            <a:spAutoFit/>
          </a:bodyPr>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Continuously adapting to the latest </a:t>
            </a: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hardware and system environments</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l">
              <a:lnSpc>
                <a:spcPct val="150000"/>
              </a:lnSpc>
            </a:pPr>
            <a:r>
              <a:rPr lang="en-US" altLang="zh-CN"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Hardware deep adaptation (BIOS level)</a:t>
            </a:r>
            <a:endParaRPr lang="zh-CN" altLang="en-US" sz="1400" dirty="0" smtClea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a:p>
            <a:pPr lvl="1" algn="l">
              <a:lnSpc>
                <a:spcPct val="150000"/>
              </a:lnSpc>
            </a:pPr>
            <a:r>
              <a:rPr lang="en-US" sz="1400" dirty="0" smtClean="0">
                <a:solidFill>
                  <a:sysClr val="window" lastClr="FFFFFF"/>
                </a:solidFill>
                <a:latin typeface="微软雅黑" panose="020B0503020204020204" pitchFamily="34" charset="-122"/>
                <a:ea typeface="微软雅黑" panose="020B0503020204020204" pitchFamily="34" charset="-122"/>
                <a:sym typeface="+mn-ea"/>
              </a:rPr>
              <a:t>3.</a:t>
            </a:r>
            <a:r>
              <a:rPr sz="1400" dirty="0" smtClean="0">
                <a:solidFill>
                  <a:sysClr val="window" lastClr="FFFFFF"/>
                </a:solidFill>
                <a:latin typeface="微软雅黑" panose="020B0503020204020204" pitchFamily="34" charset="-122"/>
                <a:ea typeface="微软雅黑" panose="020B0503020204020204" pitchFamily="34" charset="-122"/>
                <a:sym typeface="+mn-ea"/>
              </a:rPr>
              <a:t>Annual delivery of over 100000 users, mature architecture</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2692400" cy="539750"/>
            <a:chOff x="4717143" y="762772"/>
            <a:chExt cx="4493798" cy="720000"/>
          </a:xfrm>
        </p:grpSpPr>
        <p:sp>
          <p:nvSpPr>
            <p:cNvPr id="2" name="圆角矩形 1"/>
            <p:cNvSpPr/>
            <p:nvPr/>
          </p:nvSpPr>
          <p:spPr>
            <a:xfrm>
              <a:off x="4717143" y="762772"/>
              <a:ext cx="4493798"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9" name="文本框 18"/>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6</a:t>
              </a:r>
              <a:endParaRPr lang="en-US" sz="2400" b="1" dirty="0">
                <a:solidFill>
                  <a:srgbClr val="C00000"/>
                </a:solidFill>
                <a:latin typeface="Arial" panose="020B0604020202020204" pitchFamily="34" charset="0"/>
                <a:cs typeface="Arial" panose="020B0604020202020204" pitchFamily="34" charset="0"/>
              </a:endParaRPr>
            </a:p>
          </p:txBody>
        </p:sp>
        <p:sp>
          <p:nvSpPr>
            <p:cNvPr id="24" name="文本框 23"/>
            <p:cNvSpPr txBox="1"/>
            <p:nvPr/>
          </p:nvSpPr>
          <p:spPr>
            <a:xfrm>
              <a:off x="5933859" y="822066"/>
              <a:ext cx="3096905" cy="614118"/>
            </a:xfrm>
            <a:prstGeom prst="rect">
              <a:avLst/>
            </a:prstGeom>
            <a:noFill/>
          </p:spPr>
          <p:txBody>
            <a:bodyPr wrap="square" rtlCol="0">
              <a:spAutoFit/>
            </a:bodyPr>
            <a:p>
              <a:r>
                <a:rPr lang="en-US" altLang="zh-CN" sz="2400" b="1" dirty="0">
                  <a:solidFill>
                    <a:schemeClr val="bg1"/>
                  </a:solidFill>
                  <a:latin typeface="微软雅黑" panose="020B0503020204020204" pitchFamily="34" charset="-122"/>
                  <a:ea typeface="微软雅黑" panose="020B0503020204020204" pitchFamily="34" charset="-122"/>
                </a:rPr>
                <a:t>U</a:t>
              </a:r>
              <a:r>
                <a:rPr lang="zh-CN" altLang="en-US" sz="2400" b="1" dirty="0">
                  <a:solidFill>
                    <a:schemeClr val="bg1"/>
                  </a:solidFill>
                  <a:latin typeface="微软雅黑" panose="020B0503020204020204" pitchFamily="34" charset="-122"/>
                  <a:ea typeface="微软雅黑" panose="020B0503020204020204" pitchFamily="34" charset="-122"/>
                </a:rPr>
                <a:t>ser value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95944" y="1872365"/>
            <a:ext cx="3220748" cy="391160"/>
          </a:xfrm>
          <a:prstGeom prst="rect">
            <a:avLst/>
          </a:prstGeom>
        </p:spPr>
        <p:txBody>
          <a:bodyPr wrap="square" lIns="68580" tIns="34290" rIns="68580" bIns="34290">
            <a:spAutoFit/>
          </a:bodyPr>
          <a:p>
            <a:pPr algn="ctr" defTabSz="914400"/>
            <a:r>
              <a:rPr lang="en-US" altLang="zh-CN" sz="21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Full scene teaching</a:t>
            </a:r>
            <a:endPar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1" name="矩形 20"/>
          <p:cNvSpPr/>
          <p:nvPr/>
        </p:nvSpPr>
        <p:spPr>
          <a:xfrm>
            <a:off x="3103968" y="1891298"/>
            <a:ext cx="3657874" cy="391160"/>
          </a:xfrm>
          <a:prstGeom prst="rect">
            <a:avLst/>
          </a:prstGeom>
        </p:spPr>
        <p:txBody>
          <a:bodyPr wrap="square" lIns="68580" tIns="34290" rIns="68580" bIns="34290">
            <a:spAutoFit/>
          </a:bodyPr>
          <a:p>
            <a:pPr algn="ctr" defTabSz="914400"/>
            <a:r>
              <a:rPr lang="en-US" altLang="zh-CN" sz="21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Maintenance upgrade</a:t>
            </a:r>
            <a:endPar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2" name="矩形 21"/>
          <p:cNvSpPr/>
          <p:nvPr/>
        </p:nvSpPr>
        <p:spPr>
          <a:xfrm>
            <a:off x="193040" y="3362960"/>
            <a:ext cx="3152140" cy="391160"/>
          </a:xfrm>
          <a:prstGeom prst="rect">
            <a:avLst/>
          </a:prstGeom>
        </p:spPr>
        <p:txBody>
          <a:bodyPr wrap="square" lIns="68580" tIns="34290" rIns="68580" bIns="34290">
            <a:spAutoFit/>
          </a:bodyPr>
          <a:p>
            <a:pPr algn="ctr" defTabSz="914400"/>
            <a:r>
              <a:rPr lang="en-US" altLang="zh-CN" sz="21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3.</a:t>
            </a:r>
            <a:r>
              <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Manage upgrades</a:t>
            </a:r>
            <a:endPar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3" name="矩形 22"/>
          <p:cNvSpPr/>
          <p:nvPr/>
        </p:nvSpPr>
        <p:spPr>
          <a:xfrm>
            <a:off x="3222625" y="3371215"/>
            <a:ext cx="3611880" cy="391160"/>
          </a:xfrm>
          <a:prstGeom prst="rect">
            <a:avLst/>
          </a:prstGeom>
        </p:spPr>
        <p:txBody>
          <a:bodyPr wrap="square" lIns="68580" tIns="34290" rIns="68580" bIns="34290">
            <a:spAutoFit/>
          </a:bodyPr>
          <a:p>
            <a:pPr algn="ctr" defTabSz="914400"/>
            <a:r>
              <a:rPr lang="en-US" altLang="zh-CN" sz="21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4.</a:t>
            </a:r>
            <a:r>
              <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Upgrading old facilities</a:t>
            </a:r>
            <a:endParaRPr lang="zh-CN" altLang="en-US" sz="2100"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4" name="矩形 3"/>
          <p:cNvSpPr/>
          <p:nvPr/>
        </p:nvSpPr>
        <p:spPr>
          <a:xfrm>
            <a:off x="570865" y="2244725"/>
            <a:ext cx="2629535" cy="732155"/>
          </a:xfrm>
          <a:prstGeom prst="rect">
            <a:avLst/>
          </a:prstGeom>
        </p:spPr>
        <p:txBody>
          <a:bodyPr wrap="square" lIns="68580" tIns="34290" rIns="68580" bIns="34290">
            <a:spAutoFit/>
          </a:bodyPr>
          <a:p>
            <a:pPr defTabSz="914400">
              <a:lnSpc>
                <a:spcPct val="120000"/>
              </a:lnSpc>
            </a:pPr>
            <a:r>
              <a:rPr lang="en-US" altLang="zh-CN" sz="1200" dirty="0">
                <a:solidFill>
                  <a:sysClr val="window" lastClr="FFFFFF"/>
                </a:solidFill>
                <a:latin typeface="微软雅黑" panose="020B0503020204020204" pitchFamily="34" charset="-122"/>
                <a:ea typeface="微软雅黑" panose="020B0503020204020204" pitchFamily="34" charset="-122"/>
                <a:cs typeface="+mn-ea"/>
                <a:sym typeface="微软雅黑" panose="020B0503020204020204" pitchFamily="34" charset="-122"/>
              </a:rPr>
              <a:t>Windows+linux</a:t>
            </a: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Full scene teaching management</a:t>
            </a:r>
            <a:r>
              <a:rPr lang="en-US" altLang="zh-CN"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                                   </a:t>
            </a:r>
            <a:endPar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a:p>
            <a:pPr defTabSz="914400">
              <a:lnSpc>
                <a:spcPct val="120000"/>
              </a:lnSpc>
            </a:pP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Improving teaching quality</a:t>
            </a:r>
            <a:endPar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5" name="矩形 24"/>
          <p:cNvSpPr/>
          <p:nvPr/>
        </p:nvSpPr>
        <p:spPr>
          <a:xfrm>
            <a:off x="3576320" y="2233930"/>
            <a:ext cx="2851150" cy="953135"/>
          </a:xfrm>
          <a:prstGeom prst="rect">
            <a:avLst/>
          </a:prstGeom>
        </p:spPr>
        <p:txBody>
          <a:bodyPr wrap="square" lIns="68580" tIns="34290" rIns="68580" bIns="34290">
            <a:spAutoFit/>
          </a:bodyPr>
          <a:p>
            <a:pPr defTabSz="914400">
              <a:lnSpc>
                <a:spcPct val="120000"/>
              </a:lnSpc>
            </a:pP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Provide centralized maintenance in the cloud, improve maintenance efficiency, and reduce maintenance costs</a:t>
            </a:r>
            <a:endPar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6" name="矩形 25"/>
          <p:cNvSpPr/>
          <p:nvPr/>
        </p:nvSpPr>
        <p:spPr>
          <a:xfrm>
            <a:off x="480060" y="3924300"/>
            <a:ext cx="2773045" cy="1174115"/>
          </a:xfrm>
          <a:prstGeom prst="rect">
            <a:avLst/>
          </a:prstGeom>
        </p:spPr>
        <p:txBody>
          <a:bodyPr wrap="square" lIns="68580" tIns="34290" rIns="68580" bIns="34290">
            <a:spAutoFit/>
          </a:bodyPr>
          <a:p>
            <a:pPr defTabSz="914400">
              <a:lnSpc>
                <a:spcPct val="120000"/>
              </a:lnSpc>
            </a:pP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Change the traditional decentralized management mode, save management costs, and achieve everyone can manage and everyone can manage</a:t>
            </a:r>
            <a:endPar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7" name="矩形 26"/>
          <p:cNvSpPr/>
          <p:nvPr/>
        </p:nvSpPr>
        <p:spPr>
          <a:xfrm>
            <a:off x="3634105" y="3935730"/>
            <a:ext cx="3134995" cy="1174115"/>
          </a:xfrm>
          <a:prstGeom prst="rect">
            <a:avLst/>
          </a:prstGeom>
        </p:spPr>
        <p:txBody>
          <a:bodyPr wrap="square" lIns="68580" tIns="34290" rIns="68580" bIns="34290">
            <a:spAutoFit/>
          </a:bodyPr>
          <a:p>
            <a:pPr defTabSz="914400">
              <a:lnSpc>
                <a:spcPct val="120000"/>
              </a:lnSpc>
            </a:pP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Utilize software advantages, fully utilize existing hardware resources, provide the best user experience to the greatest extent, and save hardware procurement expenses</a:t>
            </a:r>
            <a:r>
              <a:rPr lang="en-US" altLang="zh-CN"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0</a:t>
            </a:r>
            <a:endParaRPr lang="en-US" altLang="zh-CN"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28" name="矩形 27"/>
          <p:cNvSpPr/>
          <p:nvPr/>
        </p:nvSpPr>
        <p:spPr>
          <a:xfrm>
            <a:off x="571500" y="5284470"/>
            <a:ext cx="6196965" cy="307975"/>
          </a:xfrm>
          <a:prstGeom prst="rect">
            <a:avLst/>
          </a:prstGeom>
        </p:spPr>
        <p:txBody>
          <a:bodyPr wrap="square" lIns="68580" tIns="34290" rIns="68580" bIns="34290">
            <a:spAutoFit/>
          </a:bodyPr>
          <a:p>
            <a:pPr defTabSz="914400">
              <a:lnSpc>
                <a:spcPct val="130000"/>
              </a:lnSpc>
            </a:pP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Efficient software solution</a:t>
            </a:r>
            <a:r>
              <a:rPr lang="en-US" altLang="zh-CN" sz="1200" dirty="0">
                <a:solidFill>
                  <a:sysClr val="window" lastClr="FFFFFF"/>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Rich hardware resources</a:t>
            </a:r>
            <a:r>
              <a:rPr lang="en-US" altLang="zh-CN" sz="1200" dirty="0">
                <a:solidFill>
                  <a:sysClr val="window" lastClr="FFFFFF"/>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High quality user experience</a:t>
            </a:r>
            <a:endParaRPr lang="zh-CN" altLang="en-US" sz="1200"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cxnSp>
        <p:nvCxnSpPr>
          <p:cNvPr id="29" name="直接连接符 28"/>
          <p:cNvCxnSpPr/>
          <p:nvPr/>
        </p:nvCxnSpPr>
        <p:spPr>
          <a:xfrm flipV="1">
            <a:off x="584835" y="5648325"/>
            <a:ext cx="6116320" cy="17780"/>
          </a:xfrm>
          <a:prstGeom prst="line">
            <a:avLst/>
          </a:prstGeom>
          <a:noFill/>
          <a:ln w="9525" cap="flat" cmpd="sng" algn="ctr">
            <a:solidFill>
              <a:srgbClr val="FFFFFF">
                <a:lumMod val="50000"/>
              </a:srgbClr>
            </a:solidFill>
            <a:prstDash val="solid"/>
          </a:ln>
          <a:effectLst/>
        </p:spPr>
      </p:cxnSp>
      <p:grpSp>
        <p:nvGrpSpPr>
          <p:cNvPr id="30" name="组合 29"/>
          <p:cNvGrpSpPr/>
          <p:nvPr/>
        </p:nvGrpSpPr>
        <p:grpSpPr>
          <a:xfrm>
            <a:off x="7150100" y="2019300"/>
            <a:ext cx="4486910" cy="3158490"/>
            <a:chOff x="755576" y="1491630"/>
            <a:chExt cx="2880000" cy="1800000"/>
          </a:xfrm>
          <a:effectLst>
            <a:outerShdw blurRad="381000" dist="101600" dir="2700000" algn="ctr" rotWithShape="0">
              <a:srgbClr val="000000">
                <a:alpha val="30000"/>
              </a:srgbClr>
            </a:outerShdw>
          </a:effectLst>
        </p:grpSpPr>
        <p:sp>
          <p:nvSpPr>
            <p:cNvPr id="31" name="矩形 54"/>
            <p:cNvSpPr/>
            <p:nvPr/>
          </p:nvSpPr>
          <p:spPr>
            <a:xfrm>
              <a:off x="755576" y="1491630"/>
              <a:ext cx="2880000" cy="1800000"/>
            </a:xfrm>
            <a:prstGeom prst="rect">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rtlCol="0" anchor="ctr"/>
            <a:p>
              <a:pPr algn="ctr" defTabSz="914400">
                <a:defRPr/>
              </a:pPr>
              <a:endParaRPr lang="zh-CN" altLang="en-US" sz="1800" kern="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32" name="矩形 55"/>
            <p:cNvSpPr/>
            <p:nvPr/>
          </p:nvSpPr>
          <p:spPr>
            <a:xfrm>
              <a:off x="813012" y="1524500"/>
              <a:ext cx="2772000" cy="1728000"/>
            </a:xfrm>
            <a:prstGeom prst="rect">
              <a:avLst/>
            </a:prstGeom>
            <a:blipFill dpi="0" rotWithShape="1">
              <a:blip r:embed="rId1" cstate="print"/>
              <a:srcRect/>
              <a:stretch>
                <a:fillRect/>
              </a:stretch>
            </a:blipFill>
            <a:ln w="25400" cap="flat" cmpd="sng" algn="ctr">
              <a:noFill/>
              <a:prstDash val="solid"/>
            </a:ln>
            <a:effectLst/>
          </p:spPr>
          <p:txBody>
            <a:bodyPr rtlCol="0" anchor="ctr"/>
            <a:p>
              <a:pPr algn="ctr" defTabSz="914400">
                <a:defRPr/>
              </a:pPr>
              <a:endParaRPr lang="zh-CN" altLang="en-US" sz="1800" kern="0">
                <a:solidFill>
                  <a:srgbClr val="000000"/>
                </a:solidFill>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850" y="85725"/>
            <a:ext cx="3451028" cy="539750"/>
            <a:chOff x="4717143" y="762772"/>
            <a:chExt cx="5760000" cy="720000"/>
          </a:xfrm>
        </p:grpSpPr>
        <p:sp>
          <p:nvSpPr>
            <p:cNvPr id="2" name="圆角矩形 1"/>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19" name="文本框 18"/>
            <p:cNvSpPr txBox="1"/>
            <p:nvPr/>
          </p:nvSpPr>
          <p:spPr>
            <a:xfrm>
              <a:off x="475387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6</a:t>
              </a:r>
              <a:endParaRPr lang="en-US" sz="2400" b="1" dirty="0">
                <a:solidFill>
                  <a:srgbClr val="C00000"/>
                </a:solidFill>
                <a:latin typeface="Arial" panose="020B0604020202020204" pitchFamily="34" charset="0"/>
                <a:cs typeface="Arial" panose="020B0604020202020204" pitchFamily="34" charset="0"/>
              </a:endParaRPr>
            </a:p>
          </p:txBody>
        </p:sp>
        <p:sp>
          <p:nvSpPr>
            <p:cNvPr id="24" name="文本框 23"/>
            <p:cNvSpPr txBox="1"/>
            <p:nvPr/>
          </p:nvSpPr>
          <p:spPr>
            <a:xfrm>
              <a:off x="5851191" y="822066"/>
              <a:ext cx="409317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Business Value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522" y="1845945"/>
            <a:ext cx="4977933" cy="1973580"/>
            <a:chOff x="748925" y="1934818"/>
            <a:chExt cx="3941475" cy="2631382"/>
          </a:xfrm>
        </p:grpSpPr>
        <p:cxnSp>
          <p:nvCxnSpPr>
            <p:cNvPr id="18" name="直接连接符 17"/>
            <p:cNvCxnSpPr/>
            <p:nvPr/>
          </p:nvCxnSpPr>
          <p:spPr>
            <a:xfrm>
              <a:off x="774700" y="226677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5" name="矩形 4"/>
            <p:cNvSpPr/>
            <p:nvPr/>
          </p:nvSpPr>
          <p:spPr>
            <a:xfrm>
              <a:off x="748925" y="1934818"/>
              <a:ext cx="2649549" cy="413661"/>
            </a:xfrm>
            <a:prstGeom prst="rect">
              <a:avLst/>
            </a:prstGeom>
          </p:spPr>
          <p:txBody>
            <a:bodyPr wrap="none" lIns="54000" tIns="0" rIns="54000" bIns="0">
              <a:normAutofit/>
            </a:bodyPr>
            <a:lstStyle/>
            <a:p>
              <a:pPr algn="l" defTabSz="685800">
                <a:defRPr/>
              </a:pPr>
              <a:r>
                <a:rPr sz="1600" b="1" kern="0">
                  <a:solidFill>
                    <a:sysClr val="window" lastClr="FFFFFF"/>
                  </a:solidFill>
                  <a:latin typeface="Arial" panose="020B0604020202020204"/>
                  <a:ea typeface="微软雅黑" panose="020B0503020204020204" pitchFamily="34" charset="-122"/>
                </a:rPr>
                <a:t>Seamless int</a:t>
              </a:r>
              <a:r>
                <a:rPr lang="en-US" sz="1600" b="1" kern="0">
                  <a:solidFill>
                    <a:sysClr val="window" lastClr="FFFFFF"/>
                  </a:solidFill>
                  <a:latin typeface="Arial" panose="020B0604020202020204"/>
                  <a:ea typeface="微软雅黑" panose="020B0503020204020204" pitchFamily="34" charset="-122"/>
                </a:rPr>
                <a:t> </a:t>
              </a:r>
              <a:r>
                <a:rPr sz="1600" b="1" kern="0">
                  <a:solidFill>
                    <a:sysClr val="window" lastClr="FFFFFF"/>
                  </a:solidFill>
                  <a:latin typeface="Arial" panose="020B0604020202020204"/>
                  <a:ea typeface="微软雅黑" panose="020B0503020204020204" pitchFamily="34" charset="-122"/>
                </a:rPr>
                <a:t>egration with traditional PC business</a:t>
              </a:r>
              <a:endParaRPr sz="1600" b="1" kern="0">
                <a:solidFill>
                  <a:sysClr val="window" lastClr="FFFFFF"/>
                </a:solidFill>
                <a:latin typeface="Arial" panose="020B0604020202020204"/>
                <a:ea typeface="微软雅黑" panose="020B0503020204020204" pitchFamily="34" charset="-122"/>
              </a:endParaRPr>
            </a:p>
          </p:txBody>
        </p:sp>
        <p:sp>
          <p:nvSpPr>
            <p:cNvPr id="6" name="矩形 5"/>
            <p:cNvSpPr/>
            <p:nvPr/>
          </p:nvSpPr>
          <p:spPr>
            <a:xfrm>
              <a:off x="853470" y="2377615"/>
              <a:ext cx="3045775" cy="2188585"/>
            </a:xfrm>
            <a:prstGeom prst="rect">
              <a:avLst/>
            </a:prstGeom>
          </p:spPr>
          <p:txBody>
            <a:bodyPr wrap="square">
              <a:spAutoFit/>
            </a:bodyPr>
            <a:lstStyle/>
            <a:p>
              <a:pPr algn="l" defTabSz="914400">
                <a:lnSpc>
                  <a:spcPct val="120000"/>
                </a:lnSpc>
                <a:buClrTx/>
                <a:buSzTx/>
                <a:buFontTx/>
                <a:defRPr/>
              </a:pPr>
              <a:r>
                <a:rPr lang="zh-CN" altLang="en-US" sz="1400" kern="0" dirty="0">
                  <a:solidFill>
                    <a:sysClr val="window" lastClr="FFFFFF"/>
                  </a:solidFill>
                  <a:latin typeface="Arial" panose="020B0604020202020204"/>
                  <a:ea typeface="微软雅黑" panose="020B0503020204020204" pitchFamily="34" charset="-122"/>
                </a:rPr>
                <a:t>This solution can seamlessly integrate with traditional PC business, and cooperate with the sales of a full range of products such as desktop computers, laptops, workstations, Mini PCs, servers, etc., greatly promoting the growth of traditional business.</a:t>
              </a:r>
              <a:endParaRPr lang="zh-CN" altLang="en-US" sz="1400" kern="0" dirty="0">
                <a:solidFill>
                  <a:sysClr val="window" lastClr="FFFFFF"/>
                </a:solidFill>
                <a:latin typeface="Arial" panose="020B0604020202020204"/>
                <a:ea typeface="微软雅黑" panose="020B0503020204020204" pitchFamily="34" charset="-122"/>
              </a:endParaRPr>
            </a:p>
          </p:txBody>
        </p:sp>
      </p:grpSp>
      <p:grpSp>
        <p:nvGrpSpPr>
          <p:cNvPr id="7" name="组合 6"/>
          <p:cNvGrpSpPr/>
          <p:nvPr/>
        </p:nvGrpSpPr>
        <p:grpSpPr>
          <a:xfrm>
            <a:off x="191135" y="4316095"/>
            <a:ext cx="4324985" cy="2196465"/>
            <a:chOff x="774700" y="4270968"/>
            <a:chExt cx="3754199" cy="3909799"/>
          </a:xfrm>
        </p:grpSpPr>
        <p:cxnSp>
          <p:nvCxnSpPr>
            <p:cNvPr id="8" name="直接连接符 7"/>
            <p:cNvCxnSpPr/>
            <p:nvPr/>
          </p:nvCxnSpPr>
          <p:spPr>
            <a:xfrm flipV="1">
              <a:off x="774700" y="4707068"/>
              <a:ext cx="3754199" cy="13564"/>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9" name="矩形 8"/>
            <p:cNvSpPr/>
            <p:nvPr/>
          </p:nvSpPr>
          <p:spPr>
            <a:xfrm>
              <a:off x="866573" y="4270968"/>
              <a:ext cx="2649549" cy="413661"/>
            </a:xfrm>
            <a:prstGeom prst="rect">
              <a:avLst/>
            </a:prstGeom>
          </p:spPr>
          <p:txBody>
            <a:bodyPr wrap="none" lIns="54000" tIns="0" rIns="54000" bIns="0">
              <a:normAutofit lnSpcReduction="10000"/>
            </a:bodyPr>
            <a:lstStyle/>
            <a:p>
              <a:pPr algn="l" defTabSz="685800">
                <a:defRPr/>
              </a:pPr>
              <a:r>
                <a:rPr lang="zh-CN" altLang="en-US" sz="1600" b="1" kern="0">
                  <a:solidFill>
                    <a:sysClr val="window" lastClr="FFFFFF"/>
                  </a:solidFill>
                  <a:latin typeface="Arial" panose="020B0604020202020204"/>
                  <a:ea typeface="微软雅黑" panose="020B0503020204020204" pitchFamily="34" charset="-122"/>
                </a:rPr>
                <a:t>Stable and good user experience</a:t>
              </a:r>
              <a:endParaRPr lang="zh-CN" altLang="en-US" sz="1600" b="1" kern="0">
                <a:solidFill>
                  <a:sysClr val="window" lastClr="FFFFFF"/>
                </a:solidFill>
                <a:latin typeface="Arial" panose="020B0604020202020204"/>
                <a:ea typeface="微软雅黑" panose="020B0503020204020204" pitchFamily="34" charset="-122"/>
              </a:endParaRPr>
            </a:p>
          </p:txBody>
        </p:sp>
        <p:sp>
          <p:nvSpPr>
            <p:cNvPr id="10" name="矩形 9"/>
            <p:cNvSpPr/>
            <p:nvPr/>
          </p:nvSpPr>
          <p:spPr>
            <a:xfrm>
              <a:off x="870057" y="4816916"/>
              <a:ext cx="3252059" cy="3363851"/>
            </a:xfrm>
            <a:prstGeom prst="rect">
              <a:avLst/>
            </a:prstGeom>
          </p:spPr>
          <p:txBody>
            <a:bodyPr wrap="square">
              <a:noAutofit/>
            </a:bodyPr>
            <a:lstStyle/>
            <a:p>
              <a:pPr algn="l" defTabSz="914400">
                <a:lnSpc>
                  <a:spcPct val="120000"/>
                </a:lnSpc>
                <a:buClrTx/>
                <a:buSzTx/>
                <a:buFontTx/>
                <a:defRPr/>
              </a:pPr>
              <a:r>
                <a:rPr lang="zh-CN" altLang="en-US" sz="1400" kern="0" dirty="0">
                  <a:solidFill>
                    <a:sysClr val="window" lastClr="FFFFFF"/>
                  </a:solidFill>
                  <a:latin typeface="Arial" panose="020B0604020202020204"/>
                  <a:ea typeface="微软雅黑" panose="020B0503020204020204" pitchFamily="34" charset="-122"/>
                </a:rPr>
                <a:t>This solution leverages the high-performance advantages of PC hardware to provide the most stable and smooth user experience, perfectly addressing the insufficient performance of virtualized terminals and the shortcomings of traditional computer room management solutions.</a:t>
              </a:r>
              <a:endParaRPr lang="zh-CN" altLang="en-US" sz="1400" kern="0" dirty="0">
                <a:solidFill>
                  <a:sysClr val="window" lastClr="FFFFFF"/>
                </a:solidFill>
                <a:latin typeface="Arial" panose="020B0604020202020204"/>
                <a:ea typeface="微软雅黑" panose="020B0503020204020204" pitchFamily="34" charset="-122"/>
              </a:endParaRPr>
            </a:p>
          </p:txBody>
        </p:sp>
      </p:grpSp>
      <p:grpSp>
        <p:nvGrpSpPr>
          <p:cNvPr id="11" name="组合 10"/>
          <p:cNvGrpSpPr/>
          <p:nvPr/>
        </p:nvGrpSpPr>
        <p:grpSpPr>
          <a:xfrm>
            <a:off x="7145655" y="1911350"/>
            <a:ext cx="3736340" cy="1707515"/>
            <a:chOff x="7501600" y="1945088"/>
            <a:chExt cx="3853484" cy="2276430"/>
          </a:xfrm>
        </p:grpSpPr>
        <p:cxnSp>
          <p:nvCxnSpPr>
            <p:cNvPr id="12" name="直接连接符 11"/>
            <p:cNvCxnSpPr/>
            <p:nvPr/>
          </p:nvCxnSpPr>
          <p:spPr>
            <a:xfrm flipV="1">
              <a:off x="7501600" y="2253230"/>
              <a:ext cx="3769000" cy="24551"/>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13" name="矩形 12"/>
            <p:cNvSpPr/>
            <p:nvPr/>
          </p:nvSpPr>
          <p:spPr>
            <a:xfrm>
              <a:off x="8114046" y="1945088"/>
              <a:ext cx="2922584" cy="413661"/>
            </a:xfrm>
            <a:prstGeom prst="rect">
              <a:avLst/>
            </a:prstGeom>
          </p:spPr>
          <p:txBody>
            <a:bodyPr wrap="none" lIns="54000" tIns="0" rIns="54000" bIns="0">
              <a:normAutofit/>
            </a:bodyPr>
            <a:lstStyle/>
            <a:p>
              <a:pPr algn="r" defTabSz="685800">
                <a:defRPr/>
              </a:pPr>
              <a:r>
                <a:rPr lang="zh-CN" altLang="en-US" sz="1600" b="1" kern="0">
                  <a:solidFill>
                    <a:sysClr val="window" lastClr="FFFFFF"/>
                  </a:solidFill>
                  <a:latin typeface="Arial" panose="020B0604020202020204"/>
                  <a:ea typeface="微软雅黑" panose="020B0503020204020204" pitchFamily="34" charset="-122"/>
                </a:rPr>
                <a:t>Full Scene Coverage of Education</a:t>
              </a:r>
              <a:endParaRPr lang="zh-CN" altLang="en-US" sz="1600" b="1" kern="0">
                <a:solidFill>
                  <a:sysClr val="window" lastClr="FFFFFF"/>
                </a:solidFill>
                <a:latin typeface="Arial" panose="020B0604020202020204"/>
                <a:ea typeface="微软雅黑" panose="020B0503020204020204" pitchFamily="34" charset="-122"/>
              </a:endParaRPr>
            </a:p>
          </p:txBody>
        </p:sp>
        <p:sp>
          <p:nvSpPr>
            <p:cNvPr id="14" name="矩形 13"/>
            <p:cNvSpPr/>
            <p:nvPr/>
          </p:nvSpPr>
          <p:spPr>
            <a:xfrm>
              <a:off x="7530416" y="2377686"/>
              <a:ext cx="3824668" cy="1843832"/>
            </a:xfrm>
            <a:prstGeom prst="rect">
              <a:avLst/>
            </a:prstGeom>
          </p:spPr>
          <p:txBody>
            <a:bodyPr wrap="square">
              <a:spAutoFit/>
            </a:bodyPr>
            <a:lstStyle/>
            <a:p>
              <a:pPr algn="l" defTabSz="914400">
                <a:lnSpc>
                  <a:spcPct val="120000"/>
                </a:lnSpc>
                <a:defRPr/>
              </a:pPr>
              <a:r>
                <a:rPr lang="zh-CN" altLang="en-US" sz="1400" kern="0" dirty="0">
                  <a:solidFill>
                    <a:sysClr val="window" lastClr="FFFFFF"/>
                  </a:solidFill>
                  <a:latin typeface="Arial" panose="020B0604020202020204"/>
                  <a:ea typeface="微软雅黑" panose="020B0503020204020204" pitchFamily="34" charset="-122"/>
                </a:rPr>
                <a:t>This solution can meet multiple demand scenarios, including general education over applications, higher education over applications, and vocational education personalized applications</a:t>
              </a:r>
              <a:endParaRPr lang="zh-CN" altLang="en-US" sz="1400" kern="0" dirty="0">
                <a:solidFill>
                  <a:sysClr val="window" lastClr="FFFFFF"/>
                </a:solidFill>
                <a:latin typeface="Arial" panose="020B0604020202020204"/>
                <a:ea typeface="微软雅黑" panose="020B0503020204020204" pitchFamily="34" charset="-122"/>
              </a:endParaRPr>
            </a:p>
          </p:txBody>
        </p:sp>
      </p:grpSp>
      <p:grpSp>
        <p:nvGrpSpPr>
          <p:cNvPr id="15" name="组合 14"/>
          <p:cNvGrpSpPr/>
          <p:nvPr/>
        </p:nvGrpSpPr>
        <p:grpSpPr>
          <a:xfrm>
            <a:off x="7145655" y="4314825"/>
            <a:ext cx="3796665" cy="1684020"/>
            <a:chOff x="7501600" y="4268689"/>
            <a:chExt cx="3915700" cy="2245472"/>
          </a:xfrm>
        </p:grpSpPr>
        <p:cxnSp>
          <p:nvCxnSpPr>
            <p:cNvPr id="16" name="直接连接符 15"/>
            <p:cNvCxnSpPr/>
            <p:nvPr/>
          </p:nvCxnSpPr>
          <p:spPr>
            <a:xfrm>
              <a:off x="7501600" y="4588386"/>
              <a:ext cx="3915700" cy="0"/>
            </a:xfrm>
            <a:prstGeom prst="line">
              <a:avLst/>
            </a:prstGeom>
            <a:noFill/>
            <a:ln w="19050" cap="flat" cmpd="sng" algn="ctr">
              <a:solidFill>
                <a:sysClr val="window" lastClr="FFFFFF">
                  <a:lumMod val="75000"/>
                </a:sysClr>
              </a:solidFill>
              <a:prstDash val="solid"/>
              <a:miter lim="800000"/>
              <a:headEnd type="oval" w="med" len="med"/>
              <a:tailEnd type="oval" w="med" len="med"/>
            </a:ln>
            <a:effectLst/>
          </p:spPr>
        </p:cxnSp>
        <p:sp>
          <p:nvSpPr>
            <p:cNvPr id="33" name="矩形 32"/>
            <p:cNvSpPr/>
            <p:nvPr/>
          </p:nvSpPr>
          <p:spPr>
            <a:xfrm>
              <a:off x="7509552" y="4268689"/>
              <a:ext cx="2922584" cy="413661"/>
            </a:xfrm>
            <a:prstGeom prst="rect">
              <a:avLst/>
            </a:prstGeom>
          </p:spPr>
          <p:txBody>
            <a:bodyPr wrap="none" lIns="54000" tIns="0" rIns="54000" bIns="0">
              <a:normAutofit/>
            </a:bodyPr>
            <a:lstStyle/>
            <a:p>
              <a:pPr algn="r" defTabSz="685800">
                <a:defRPr/>
              </a:pPr>
              <a:r>
                <a:rPr lang="zh-CN" altLang="en-US" sz="1600" b="1" kern="0" dirty="0">
                  <a:solidFill>
                    <a:sysClr val="window" lastClr="FFFFFF"/>
                  </a:solidFill>
                  <a:latin typeface="Arial" panose="020B0604020202020204"/>
                  <a:ea typeface="微软雅黑" panose="020B0503020204020204" pitchFamily="34" charset="-122"/>
                </a:rPr>
                <a:t>Best value for money ratio</a:t>
              </a:r>
              <a:endParaRPr lang="zh-CN" altLang="en-US" sz="1600" b="1" kern="0" dirty="0">
                <a:solidFill>
                  <a:sysClr val="window" lastClr="FFFFFF"/>
                </a:solidFill>
                <a:latin typeface="Arial" panose="020B0604020202020204"/>
                <a:ea typeface="微软雅黑" panose="020B0503020204020204" pitchFamily="34" charset="-122"/>
              </a:endParaRPr>
            </a:p>
          </p:txBody>
        </p:sp>
        <p:sp>
          <p:nvSpPr>
            <p:cNvPr id="34" name="矩形 33"/>
            <p:cNvSpPr/>
            <p:nvPr/>
          </p:nvSpPr>
          <p:spPr>
            <a:xfrm>
              <a:off x="7689559" y="4670029"/>
              <a:ext cx="3679933" cy="1844132"/>
            </a:xfrm>
            <a:prstGeom prst="rect">
              <a:avLst/>
            </a:prstGeom>
          </p:spPr>
          <p:txBody>
            <a:bodyPr wrap="square">
              <a:spAutoFit/>
            </a:bodyPr>
            <a:lstStyle/>
            <a:p>
              <a:pPr algn="l" defTabSz="914400">
                <a:lnSpc>
                  <a:spcPct val="120000"/>
                </a:lnSpc>
                <a:buClrTx/>
                <a:buSzTx/>
                <a:buFontTx/>
                <a:defRPr/>
              </a:pPr>
              <a:r>
                <a:rPr lang="zh-CN" altLang="en-US" sz="1400" kern="0" dirty="0">
                  <a:solidFill>
                    <a:sysClr val="window" lastClr="FFFFFF"/>
                  </a:solidFill>
                  <a:latin typeface="Arial" panose="020B0604020202020204"/>
                  <a:ea typeface="微软雅黑" panose="020B0503020204020204" pitchFamily="34" charset="-122"/>
                </a:rPr>
                <a:t>This plan can meet the implementation of various projects such as low budget, high budget, and old budget utilization, with a focus on solving the problem of poor terminal experience in low budget projects</a:t>
              </a:r>
              <a:endParaRPr lang="zh-CN" altLang="en-US" sz="1400" kern="0" dirty="0">
                <a:solidFill>
                  <a:sysClr val="window" lastClr="FFFFFF"/>
                </a:solidFill>
                <a:latin typeface="Arial" panose="020B0604020202020204"/>
                <a:ea typeface="微软雅黑" panose="020B0503020204020204" pitchFamily="34" charset="-122"/>
              </a:endParaRPr>
            </a:p>
          </p:txBody>
        </p:sp>
      </p:grpSp>
      <p:grpSp>
        <p:nvGrpSpPr>
          <p:cNvPr id="35" name="组合 34"/>
          <p:cNvGrpSpPr/>
          <p:nvPr/>
        </p:nvGrpSpPr>
        <p:grpSpPr>
          <a:xfrm>
            <a:off x="4641215" y="2191385"/>
            <a:ext cx="2397125" cy="2438400"/>
            <a:chOff x="3933825" y="1270000"/>
            <a:chExt cx="4333876" cy="4391026"/>
          </a:xfrm>
        </p:grpSpPr>
        <p:sp>
          <p:nvSpPr>
            <p:cNvPr id="36" name="任意多边形: 形状 26"/>
            <p:cNvSpPr/>
            <p:nvPr/>
          </p:nvSpPr>
          <p:spPr>
            <a:xfrm flipV="1">
              <a:off x="3933825" y="3465513"/>
              <a:ext cx="2400300" cy="2195513"/>
            </a:xfrm>
            <a:custGeom>
              <a:avLst/>
              <a:gdLst>
                <a:gd name="connsiteX0" fmla="*/ 529431 w 2400300"/>
                <a:gd name="connsiteY0" fmla="*/ 2195513 h 2195513"/>
                <a:gd name="connsiteX1" fmla="*/ 628087 w 2400300"/>
                <a:gd name="connsiteY1" fmla="*/ 2135577 h 2195513"/>
                <a:gd name="connsiteX2" fmla="*/ 1200150 w 2400300"/>
                <a:gd name="connsiteY2" fmla="*/ 1990725 h 2195513"/>
                <a:gd name="connsiteX3" fmla="*/ 2400300 w 2400300"/>
                <a:gd name="connsiteY3" fmla="*/ 1990725 h 2195513"/>
                <a:gd name="connsiteX4" fmla="*/ 2400300 w 2400300"/>
                <a:gd name="connsiteY4" fmla="*/ 1200150 h 2195513"/>
                <a:gd name="connsiteX5" fmla="*/ 1200150 w 2400300"/>
                <a:gd name="connsiteY5" fmla="*/ 0 h 2195513"/>
                <a:gd name="connsiteX6" fmla="*/ 0 w 2400300"/>
                <a:gd name="connsiteY6" fmla="*/ 0 h 2195513"/>
                <a:gd name="connsiteX7" fmla="*/ 0 w 2400300"/>
                <a:gd name="connsiteY7" fmla="*/ 1200150 h 2195513"/>
                <a:gd name="connsiteX8" fmla="*/ 529135 w 2400300"/>
                <a:gd name="connsiteY8" fmla="*/ 2195333 h 2195513"/>
                <a:gd name="connsiteX9" fmla="*/ 529431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529431" y="2195513"/>
                  </a:moveTo>
                  <a:lnTo>
                    <a:pt x="628087" y="2135577"/>
                  </a:lnTo>
                  <a:cubicBezTo>
                    <a:pt x="798140" y="2043198"/>
                    <a:pt x="993017" y="1990725"/>
                    <a:pt x="1200150" y="1990725"/>
                  </a:cubicBezTo>
                  <a:lnTo>
                    <a:pt x="2400300" y="1990725"/>
                  </a:lnTo>
                  <a:lnTo>
                    <a:pt x="2400300" y="1200150"/>
                  </a:lnTo>
                  <a:cubicBezTo>
                    <a:pt x="2400300" y="537325"/>
                    <a:pt x="1862975" y="0"/>
                    <a:pt x="1200150" y="0"/>
                  </a:cubicBezTo>
                  <a:lnTo>
                    <a:pt x="0" y="0"/>
                  </a:lnTo>
                  <a:lnTo>
                    <a:pt x="0" y="1200150"/>
                  </a:lnTo>
                  <a:cubicBezTo>
                    <a:pt x="0" y="1614415"/>
                    <a:pt x="209893" y="1979658"/>
                    <a:pt x="529135" y="2195333"/>
                  </a:cubicBezTo>
                  <a:lnTo>
                    <a:pt x="529431" y="2195513"/>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ysClr val="window" lastClr="FFFFFF"/>
                  </a:solidFill>
                  <a:latin typeface="Calibri" panose="020F0502020204030204" charset="0"/>
                  <a:ea typeface="+mn-ea"/>
                  <a:cs typeface="+mn-ea"/>
                </a:defRPr>
              </a:lvl1pPr>
              <a:lvl2pPr marL="457200" algn="l" defTabSz="914400" rtl="0" eaLnBrk="1" latinLnBrk="0" hangingPunct="1">
                <a:defRPr sz="1800" kern="1200">
                  <a:solidFill>
                    <a:sysClr val="window" lastClr="FFFFFF"/>
                  </a:solidFill>
                  <a:latin typeface="Calibri" panose="020F0502020204030204" charset="0"/>
                  <a:ea typeface="+mn-ea"/>
                  <a:cs typeface="+mn-ea"/>
                </a:defRPr>
              </a:lvl2pPr>
              <a:lvl3pPr marL="914400" algn="l" defTabSz="914400" rtl="0" eaLnBrk="1" latinLnBrk="0" hangingPunct="1">
                <a:defRPr sz="1800" kern="1200">
                  <a:solidFill>
                    <a:sysClr val="window" lastClr="FFFFFF"/>
                  </a:solidFill>
                  <a:latin typeface="Calibri" panose="020F0502020204030204" charset="0"/>
                  <a:ea typeface="+mn-ea"/>
                  <a:cs typeface="+mn-ea"/>
                </a:defRPr>
              </a:lvl3pPr>
              <a:lvl4pPr marL="1371600" algn="l" defTabSz="914400" rtl="0" eaLnBrk="1" latinLnBrk="0" hangingPunct="1">
                <a:defRPr sz="1800" kern="1200">
                  <a:solidFill>
                    <a:sysClr val="window" lastClr="FFFFFF"/>
                  </a:solidFill>
                  <a:latin typeface="Calibri" panose="020F0502020204030204" charset="0"/>
                  <a:ea typeface="+mn-ea"/>
                  <a:cs typeface="+mn-ea"/>
                </a:defRPr>
              </a:lvl4pPr>
              <a:lvl5pPr marL="1828800" algn="l" defTabSz="914400" rtl="0" eaLnBrk="1" latinLnBrk="0" hangingPunct="1">
                <a:defRPr sz="1800" kern="1200">
                  <a:solidFill>
                    <a:sysClr val="window" lastClr="FFFFFF"/>
                  </a:solidFill>
                  <a:latin typeface="Calibri" panose="020F0502020204030204" charset="0"/>
                  <a:ea typeface="+mn-ea"/>
                  <a:cs typeface="+mn-ea"/>
                </a:defRPr>
              </a:lvl5pPr>
              <a:lvl6pPr marL="2286000" algn="l" defTabSz="914400" rtl="0" eaLnBrk="1" latinLnBrk="0" hangingPunct="1">
                <a:defRPr sz="1800" kern="1200">
                  <a:solidFill>
                    <a:sysClr val="window" lastClr="FFFFFF"/>
                  </a:solidFill>
                  <a:latin typeface="Calibri" panose="020F0502020204030204" charset="0"/>
                  <a:ea typeface="+mn-ea"/>
                  <a:cs typeface="+mn-ea"/>
                </a:defRPr>
              </a:lvl6pPr>
              <a:lvl7pPr marL="2743200" algn="l" defTabSz="914400" rtl="0" eaLnBrk="1" latinLnBrk="0" hangingPunct="1">
                <a:defRPr sz="1800" kern="1200">
                  <a:solidFill>
                    <a:sysClr val="window" lastClr="FFFFFF"/>
                  </a:solidFill>
                  <a:latin typeface="Calibri" panose="020F0502020204030204" charset="0"/>
                  <a:ea typeface="+mn-ea"/>
                  <a:cs typeface="+mn-ea"/>
                </a:defRPr>
              </a:lvl7pPr>
              <a:lvl8pPr marL="3200400" algn="l" defTabSz="914400" rtl="0" eaLnBrk="1" latinLnBrk="0" hangingPunct="1">
                <a:defRPr sz="1800" kern="1200">
                  <a:solidFill>
                    <a:sysClr val="window" lastClr="FFFFFF"/>
                  </a:solidFill>
                  <a:latin typeface="Calibri" panose="020F0502020204030204" charset="0"/>
                  <a:ea typeface="+mn-ea"/>
                  <a:cs typeface="+mn-ea"/>
                </a:defRPr>
              </a:lvl8pPr>
              <a:lvl9pPr marL="3657600" algn="l" defTabSz="914400" rtl="0" eaLnBrk="1" latinLnBrk="0" hangingPunct="1">
                <a:defRPr sz="1800" kern="1200">
                  <a:solidFill>
                    <a:sysClr val="window" lastClr="FFFFFF"/>
                  </a:solidFill>
                  <a:latin typeface="Calibri" panose="020F0502020204030204" charset="0"/>
                  <a:ea typeface="+mn-ea"/>
                  <a:cs typeface="+mn-ea"/>
                </a:defRPr>
              </a:lvl9pPr>
            </a:lstStyle>
            <a:p>
              <a:pPr algn="ctr" defTabSz="914400">
                <a:defRPr/>
              </a:pPr>
              <a:endParaRPr sz="1350" dirty="0">
                <a:solidFill>
                  <a:sysClr val="window" lastClr="FFFFFF"/>
                </a:solidFill>
                <a:latin typeface="Arial" panose="020B0604020202020204"/>
                <a:ea typeface="微软雅黑" panose="020B0503020204020204" pitchFamily="34" charset="-122"/>
              </a:endParaRPr>
            </a:p>
          </p:txBody>
        </p:sp>
        <p:sp>
          <p:nvSpPr>
            <p:cNvPr id="37" name="任意多边形: 形状 27"/>
            <p:cNvSpPr/>
            <p:nvPr/>
          </p:nvSpPr>
          <p:spPr>
            <a:xfrm flipV="1">
              <a:off x="5867400" y="1270000"/>
              <a:ext cx="2400300" cy="2195513"/>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ysClr val="window" lastClr="FFFFFF"/>
                  </a:solidFill>
                  <a:latin typeface="Calibri" panose="020F0502020204030204" charset="0"/>
                  <a:ea typeface="+mn-ea"/>
                  <a:cs typeface="+mn-ea"/>
                </a:defRPr>
              </a:lvl1pPr>
              <a:lvl2pPr marL="457200" algn="l" defTabSz="914400" rtl="0" eaLnBrk="1" latinLnBrk="0" hangingPunct="1">
                <a:defRPr sz="1800" kern="1200">
                  <a:solidFill>
                    <a:sysClr val="window" lastClr="FFFFFF"/>
                  </a:solidFill>
                  <a:latin typeface="Calibri" panose="020F0502020204030204" charset="0"/>
                  <a:ea typeface="+mn-ea"/>
                  <a:cs typeface="+mn-ea"/>
                </a:defRPr>
              </a:lvl2pPr>
              <a:lvl3pPr marL="914400" algn="l" defTabSz="914400" rtl="0" eaLnBrk="1" latinLnBrk="0" hangingPunct="1">
                <a:defRPr sz="1800" kern="1200">
                  <a:solidFill>
                    <a:sysClr val="window" lastClr="FFFFFF"/>
                  </a:solidFill>
                  <a:latin typeface="Calibri" panose="020F0502020204030204" charset="0"/>
                  <a:ea typeface="+mn-ea"/>
                  <a:cs typeface="+mn-ea"/>
                </a:defRPr>
              </a:lvl3pPr>
              <a:lvl4pPr marL="1371600" algn="l" defTabSz="914400" rtl="0" eaLnBrk="1" latinLnBrk="0" hangingPunct="1">
                <a:defRPr sz="1800" kern="1200">
                  <a:solidFill>
                    <a:sysClr val="window" lastClr="FFFFFF"/>
                  </a:solidFill>
                  <a:latin typeface="Calibri" panose="020F0502020204030204" charset="0"/>
                  <a:ea typeface="+mn-ea"/>
                  <a:cs typeface="+mn-ea"/>
                </a:defRPr>
              </a:lvl4pPr>
              <a:lvl5pPr marL="1828800" algn="l" defTabSz="914400" rtl="0" eaLnBrk="1" latinLnBrk="0" hangingPunct="1">
                <a:defRPr sz="1800" kern="1200">
                  <a:solidFill>
                    <a:sysClr val="window" lastClr="FFFFFF"/>
                  </a:solidFill>
                  <a:latin typeface="Calibri" panose="020F0502020204030204" charset="0"/>
                  <a:ea typeface="+mn-ea"/>
                  <a:cs typeface="+mn-ea"/>
                </a:defRPr>
              </a:lvl5pPr>
              <a:lvl6pPr marL="2286000" algn="l" defTabSz="914400" rtl="0" eaLnBrk="1" latinLnBrk="0" hangingPunct="1">
                <a:defRPr sz="1800" kern="1200">
                  <a:solidFill>
                    <a:sysClr val="window" lastClr="FFFFFF"/>
                  </a:solidFill>
                  <a:latin typeface="Calibri" panose="020F0502020204030204" charset="0"/>
                  <a:ea typeface="+mn-ea"/>
                  <a:cs typeface="+mn-ea"/>
                </a:defRPr>
              </a:lvl6pPr>
              <a:lvl7pPr marL="2743200" algn="l" defTabSz="914400" rtl="0" eaLnBrk="1" latinLnBrk="0" hangingPunct="1">
                <a:defRPr sz="1800" kern="1200">
                  <a:solidFill>
                    <a:sysClr val="window" lastClr="FFFFFF"/>
                  </a:solidFill>
                  <a:latin typeface="Calibri" panose="020F0502020204030204" charset="0"/>
                  <a:ea typeface="+mn-ea"/>
                  <a:cs typeface="+mn-ea"/>
                </a:defRPr>
              </a:lvl7pPr>
              <a:lvl8pPr marL="3200400" algn="l" defTabSz="914400" rtl="0" eaLnBrk="1" latinLnBrk="0" hangingPunct="1">
                <a:defRPr sz="1800" kern="1200">
                  <a:solidFill>
                    <a:sysClr val="window" lastClr="FFFFFF"/>
                  </a:solidFill>
                  <a:latin typeface="Calibri" panose="020F0502020204030204" charset="0"/>
                  <a:ea typeface="+mn-ea"/>
                  <a:cs typeface="+mn-ea"/>
                </a:defRPr>
              </a:lvl8pPr>
              <a:lvl9pPr marL="3657600" algn="l" defTabSz="914400" rtl="0" eaLnBrk="1" latinLnBrk="0" hangingPunct="1">
                <a:defRPr sz="1800" kern="1200">
                  <a:solidFill>
                    <a:sysClr val="window" lastClr="FFFFFF"/>
                  </a:solidFill>
                  <a:latin typeface="Calibri" panose="020F0502020204030204" charset="0"/>
                  <a:ea typeface="+mn-ea"/>
                  <a:cs typeface="+mn-ea"/>
                </a:defRPr>
              </a:lvl9pPr>
            </a:lstStyle>
            <a:p>
              <a:pPr algn="ctr" defTabSz="914400">
                <a:defRPr/>
              </a:pPr>
              <a:endParaRPr sz="1350" dirty="0">
                <a:solidFill>
                  <a:sysClr val="window" lastClr="FFFFFF"/>
                </a:solidFill>
                <a:latin typeface="Arial" panose="020B0604020202020204"/>
                <a:ea typeface="微软雅黑" panose="020B0503020204020204" pitchFamily="34" charset="-122"/>
              </a:endParaRPr>
            </a:p>
          </p:txBody>
        </p:sp>
        <p:sp>
          <p:nvSpPr>
            <p:cNvPr id="38" name="任意多边形: 形状 28"/>
            <p:cNvSpPr/>
            <p:nvPr/>
          </p:nvSpPr>
          <p:spPr>
            <a:xfrm>
              <a:off x="3933825" y="1270000"/>
              <a:ext cx="2166938" cy="2400300"/>
            </a:xfrm>
            <a:custGeom>
              <a:avLst/>
              <a:gdLst>
                <a:gd name="connsiteX0" fmla="*/ 0 w 2166938"/>
                <a:gd name="connsiteY0" fmla="*/ 0 h 2400300"/>
                <a:gd name="connsiteX1" fmla="*/ 1200150 w 2166938"/>
                <a:gd name="connsiteY1" fmla="*/ 0 h 2400300"/>
                <a:gd name="connsiteX2" fmla="*/ 2126244 w 2166938"/>
                <a:gd name="connsiteY2" fmla="*/ 436743 h 2400300"/>
                <a:gd name="connsiteX3" fmla="*/ 2166938 w 2166938"/>
                <a:gd name="connsiteY3" fmla="*/ 491162 h 2400300"/>
                <a:gd name="connsiteX4" fmla="*/ 2138542 w 2166938"/>
                <a:gd name="connsiteY4" fmla="*/ 529135 h 2400300"/>
                <a:gd name="connsiteX5" fmla="*/ 1933575 w 2166938"/>
                <a:gd name="connsiteY5" fmla="*/ 1200150 h 2400300"/>
                <a:gd name="connsiteX6" fmla="*/ 1933575 w 2166938"/>
                <a:gd name="connsiteY6" fmla="*/ 2400300 h 2400300"/>
                <a:gd name="connsiteX7" fmla="*/ 1200150 w 2166938"/>
                <a:gd name="connsiteY7" fmla="*/ 2400300 h 2400300"/>
                <a:gd name="connsiteX8" fmla="*/ 0 w 2166938"/>
                <a:gd name="connsiteY8" fmla="*/ 1200150 h 2400300"/>
                <a:gd name="connsiteX9" fmla="*/ 0 w 2166938"/>
                <a:gd name="connsiteY9"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938" h="2400300">
                  <a:moveTo>
                    <a:pt x="0" y="0"/>
                  </a:moveTo>
                  <a:lnTo>
                    <a:pt x="1200150" y="0"/>
                  </a:lnTo>
                  <a:cubicBezTo>
                    <a:pt x="1572989" y="0"/>
                    <a:pt x="1906119" y="170013"/>
                    <a:pt x="2126244" y="436743"/>
                  </a:cubicBezTo>
                  <a:lnTo>
                    <a:pt x="2166938" y="491162"/>
                  </a:lnTo>
                  <a:lnTo>
                    <a:pt x="2138542" y="529135"/>
                  </a:lnTo>
                  <a:cubicBezTo>
                    <a:pt x="2009137" y="720680"/>
                    <a:pt x="1933575" y="951591"/>
                    <a:pt x="1933575" y="1200150"/>
                  </a:cubicBezTo>
                  <a:lnTo>
                    <a:pt x="1933575" y="2400300"/>
                  </a:lnTo>
                  <a:lnTo>
                    <a:pt x="1200150" y="2400300"/>
                  </a:lnTo>
                  <a:cubicBezTo>
                    <a:pt x="537325" y="2400300"/>
                    <a:pt x="0" y="1862975"/>
                    <a:pt x="0" y="1200150"/>
                  </a:cubicBezTo>
                  <a:lnTo>
                    <a:pt x="0" y="0"/>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ysClr val="window" lastClr="FFFFFF"/>
                  </a:solidFill>
                  <a:latin typeface="Calibri" panose="020F0502020204030204" charset="0"/>
                  <a:ea typeface="+mn-ea"/>
                  <a:cs typeface="+mn-ea"/>
                </a:defRPr>
              </a:lvl1pPr>
              <a:lvl2pPr marL="457200" algn="l" defTabSz="914400" rtl="0" eaLnBrk="1" latinLnBrk="0" hangingPunct="1">
                <a:defRPr sz="1800" kern="1200">
                  <a:solidFill>
                    <a:sysClr val="window" lastClr="FFFFFF"/>
                  </a:solidFill>
                  <a:latin typeface="Calibri" panose="020F0502020204030204" charset="0"/>
                  <a:ea typeface="+mn-ea"/>
                  <a:cs typeface="+mn-ea"/>
                </a:defRPr>
              </a:lvl2pPr>
              <a:lvl3pPr marL="914400" algn="l" defTabSz="914400" rtl="0" eaLnBrk="1" latinLnBrk="0" hangingPunct="1">
                <a:defRPr sz="1800" kern="1200">
                  <a:solidFill>
                    <a:sysClr val="window" lastClr="FFFFFF"/>
                  </a:solidFill>
                  <a:latin typeface="Calibri" panose="020F0502020204030204" charset="0"/>
                  <a:ea typeface="+mn-ea"/>
                  <a:cs typeface="+mn-ea"/>
                </a:defRPr>
              </a:lvl3pPr>
              <a:lvl4pPr marL="1371600" algn="l" defTabSz="914400" rtl="0" eaLnBrk="1" latinLnBrk="0" hangingPunct="1">
                <a:defRPr sz="1800" kern="1200">
                  <a:solidFill>
                    <a:sysClr val="window" lastClr="FFFFFF"/>
                  </a:solidFill>
                  <a:latin typeface="Calibri" panose="020F0502020204030204" charset="0"/>
                  <a:ea typeface="+mn-ea"/>
                  <a:cs typeface="+mn-ea"/>
                </a:defRPr>
              </a:lvl4pPr>
              <a:lvl5pPr marL="1828800" algn="l" defTabSz="914400" rtl="0" eaLnBrk="1" latinLnBrk="0" hangingPunct="1">
                <a:defRPr sz="1800" kern="1200">
                  <a:solidFill>
                    <a:sysClr val="window" lastClr="FFFFFF"/>
                  </a:solidFill>
                  <a:latin typeface="Calibri" panose="020F0502020204030204" charset="0"/>
                  <a:ea typeface="+mn-ea"/>
                  <a:cs typeface="+mn-ea"/>
                </a:defRPr>
              </a:lvl5pPr>
              <a:lvl6pPr marL="2286000" algn="l" defTabSz="914400" rtl="0" eaLnBrk="1" latinLnBrk="0" hangingPunct="1">
                <a:defRPr sz="1800" kern="1200">
                  <a:solidFill>
                    <a:sysClr val="window" lastClr="FFFFFF"/>
                  </a:solidFill>
                  <a:latin typeface="Calibri" panose="020F0502020204030204" charset="0"/>
                  <a:ea typeface="+mn-ea"/>
                  <a:cs typeface="+mn-ea"/>
                </a:defRPr>
              </a:lvl6pPr>
              <a:lvl7pPr marL="2743200" algn="l" defTabSz="914400" rtl="0" eaLnBrk="1" latinLnBrk="0" hangingPunct="1">
                <a:defRPr sz="1800" kern="1200">
                  <a:solidFill>
                    <a:sysClr val="window" lastClr="FFFFFF"/>
                  </a:solidFill>
                  <a:latin typeface="Calibri" panose="020F0502020204030204" charset="0"/>
                  <a:ea typeface="+mn-ea"/>
                  <a:cs typeface="+mn-ea"/>
                </a:defRPr>
              </a:lvl7pPr>
              <a:lvl8pPr marL="3200400" algn="l" defTabSz="914400" rtl="0" eaLnBrk="1" latinLnBrk="0" hangingPunct="1">
                <a:defRPr sz="1800" kern="1200">
                  <a:solidFill>
                    <a:sysClr val="window" lastClr="FFFFFF"/>
                  </a:solidFill>
                  <a:latin typeface="Calibri" panose="020F0502020204030204" charset="0"/>
                  <a:ea typeface="+mn-ea"/>
                  <a:cs typeface="+mn-ea"/>
                </a:defRPr>
              </a:lvl8pPr>
              <a:lvl9pPr marL="3657600" algn="l" defTabSz="914400" rtl="0" eaLnBrk="1" latinLnBrk="0" hangingPunct="1">
                <a:defRPr sz="1800" kern="1200">
                  <a:solidFill>
                    <a:sysClr val="window" lastClr="FFFFFF"/>
                  </a:solidFill>
                  <a:latin typeface="Calibri" panose="020F0502020204030204" charset="0"/>
                  <a:ea typeface="+mn-ea"/>
                  <a:cs typeface="+mn-ea"/>
                </a:defRPr>
              </a:lvl9pPr>
            </a:lstStyle>
            <a:p>
              <a:pPr algn="ctr" defTabSz="914400">
                <a:defRPr/>
              </a:pPr>
              <a:endParaRPr sz="1350">
                <a:solidFill>
                  <a:sysClr val="window" lastClr="FFFFFF"/>
                </a:solidFill>
                <a:latin typeface="Arial" panose="020B0604020202020204"/>
                <a:ea typeface="微软雅黑" panose="020B0503020204020204" pitchFamily="34" charset="-122"/>
              </a:endParaRPr>
            </a:p>
          </p:txBody>
        </p:sp>
        <p:sp>
          <p:nvSpPr>
            <p:cNvPr id="39" name="任意多边形: 形状 29"/>
            <p:cNvSpPr/>
            <p:nvPr/>
          </p:nvSpPr>
          <p:spPr>
            <a:xfrm flipV="1">
              <a:off x="6100764" y="3260725"/>
              <a:ext cx="2166937" cy="2400300"/>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rgbClr val="C00000"/>
            </a:solidFill>
            <a:ln w="7620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ysClr val="window" lastClr="FFFFFF"/>
                  </a:solidFill>
                  <a:latin typeface="Calibri" panose="020F0502020204030204" charset="0"/>
                  <a:ea typeface="+mn-ea"/>
                  <a:cs typeface="+mn-ea"/>
                </a:defRPr>
              </a:lvl1pPr>
              <a:lvl2pPr marL="457200" algn="l" defTabSz="914400" rtl="0" eaLnBrk="1" latinLnBrk="0" hangingPunct="1">
                <a:defRPr sz="1800" kern="1200">
                  <a:solidFill>
                    <a:sysClr val="window" lastClr="FFFFFF"/>
                  </a:solidFill>
                  <a:latin typeface="Calibri" panose="020F0502020204030204" charset="0"/>
                  <a:ea typeface="+mn-ea"/>
                  <a:cs typeface="+mn-ea"/>
                </a:defRPr>
              </a:lvl2pPr>
              <a:lvl3pPr marL="914400" algn="l" defTabSz="914400" rtl="0" eaLnBrk="1" latinLnBrk="0" hangingPunct="1">
                <a:defRPr sz="1800" kern="1200">
                  <a:solidFill>
                    <a:sysClr val="window" lastClr="FFFFFF"/>
                  </a:solidFill>
                  <a:latin typeface="Calibri" panose="020F0502020204030204" charset="0"/>
                  <a:ea typeface="+mn-ea"/>
                  <a:cs typeface="+mn-ea"/>
                </a:defRPr>
              </a:lvl3pPr>
              <a:lvl4pPr marL="1371600" algn="l" defTabSz="914400" rtl="0" eaLnBrk="1" latinLnBrk="0" hangingPunct="1">
                <a:defRPr sz="1800" kern="1200">
                  <a:solidFill>
                    <a:sysClr val="window" lastClr="FFFFFF"/>
                  </a:solidFill>
                  <a:latin typeface="Calibri" panose="020F0502020204030204" charset="0"/>
                  <a:ea typeface="+mn-ea"/>
                  <a:cs typeface="+mn-ea"/>
                </a:defRPr>
              </a:lvl4pPr>
              <a:lvl5pPr marL="1828800" algn="l" defTabSz="914400" rtl="0" eaLnBrk="1" latinLnBrk="0" hangingPunct="1">
                <a:defRPr sz="1800" kern="1200">
                  <a:solidFill>
                    <a:sysClr val="window" lastClr="FFFFFF"/>
                  </a:solidFill>
                  <a:latin typeface="Calibri" panose="020F0502020204030204" charset="0"/>
                  <a:ea typeface="+mn-ea"/>
                  <a:cs typeface="+mn-ea"/>
                </a:defRPr>
              </a:lvl5pPr>
              <a:lvl6pPr marL="2286000" algn="l" defTabSz="914400" rtl="0" eaLnBrk="1" latinLnBrk="0" hangingPunct="1">
                <a:defRPr sz="1800" kern="1200">
                  <a:solidFill>
                    <a:sysClr val="window" lastClr="FFFFFF"/>
                  </a:solidFill>
                  <a:latin typeface="Calibri" panose="020F0502020204030204" charset="0"/>
                  <a:ea typeface="+mn-ea"/>
                  <a:cs typeface="+mn-ea"/>
                </a:defRPr>
              </a:lvl6pPr>
              <a:lvl7pPr marL="2743200" algn="l" defTabSz="914400" rtl="0" eaLnBrk="1" latinLnBrk="0" hangingPunct="1">
                <a:defRPr sz="1800" kern="1200">
                  <a:solidFill>
                    <a:sysClr val="window" lastClr="FFFFFF"/>
                  </a:solidFill>
                  <a:latin typeface="Calibri" panose="020F0502020204030204" charset="0"/>
                  <a:ea typeface="+mn-ea"/>
                  <a:cs typeface="+mn-ea"/>
                </a:defRPr>
              </a:lvl7pPr>
              <a:lvl8pPr marL="3200400" algn="l" defTabSz="914400" rtl="0" eaLnBrk="1" latinLnBrk="0" hangingPunct="1">
                <a:defRPr sz="1800" kern="1200">
                  <a:solidFill>
                    <a:sysClr val="window" lastClr="FFFFFF"/>
                  </a:solidFill>
                  <a:latin typeface="Calibri" panose="020F0502020204030204" charset="0"/>
                  <a:ea typeface="+mn-ea"/>
                  <a:cs typeface="+mn-ea"/>
                </a:defRPr>
              </a:lvl8pPr>
              <a:lvl9pPr marL="3657600" algn="l" defTabSz="914400" rtl="0" eaLnBrk="1" latinLnBrk="0" hangingPunct="1">
                <a:defRPr sz="1800" kern="1200">
                  <a:solidFill>
                    <a:sysClr val="window" lastClr="FFFFFF"/>
                  </a:solidFill>
                  <a:latin typeface="Calibri" panose="020F0502020204030204" charset="0"/>
                  <a:ea typeface="+mn-ea"/>
                  <a:cs typeface="+mn-ea"/>
                </a:defRPr>
              </a:lvl9pPr>
            </a:lstStyle>
            <a:p>
              <a:pPr algn="ctr" defTabSz="914400">
                <a:defRPr/>
              </a:pPr>
              <a:endParaRPr sz="1350" dirty="0">
                <a:solidFill>
                  <a:sysClr val="window" lastClr="FFFFFF"/>
                </a:solidFill>
                <a:latin typeface="Arial" panose="020B0604020202020204"/>
                <a:ea typeface="微软雅黑" panose="020B0503020204020204" pitchFamily="34" charset="-122"/>
              </a:endParaRPr>
            </a:p>
          </p:txBody>
        </p:sp>
      </p:grpSp>
      <p:sp>
        <p:nvSpPr>
          <p:cNvPr id="42" name="文本框 41"/>
          <p:cNvSpPr txBox="1"/>
          <p:nvPr/>
        </p:nvSpPr>
        <p:spPr>
          <a:xfrm>
            <a:off x="5175885" y="2702560"/>
            <a:ext cx="363220" cy="521970"/>
          </a:xfrm>
          <a:prstGeom prst="rect">
            <a:avLst/>
          </a:prstGeom>
          <a:noFill/>
        </p:spPr>
        <p:txBody>
          <a:bodyPr wrap="none" rtlCol="0">
            <a:spAutoFit/>
          </a:bodyPr>
          <a:p>
            <a:r>
              <a:rPr lang="en-US" altLang="zh-CN" sz="2800" b="1">
                <a:solidFill>
                  <a:sysClr val="window" lastClr="FFFFFF"/>
                </a:solidFill>
              </a:rPr>
              <a:t>1</a:t>
            </a:r>
            <a:endParaRPr lang="en-US" altLang="zh-CN" sz="2800" b="1">
              <a:solidFill>
                <a:sysClr val="window" lastClr="FFFFFF"/>
              </a:solidFill>
            </a:endParaRPr>
          </a:p>
        </p:txBody>
      </p:sp>
      <p:sp>
        <p:nvSpPr>
          <p:cNvPr id="43" name="文本框 42"/>
          <p:cNvSpPr txBox="1"/>
          <p:nvPr/>
        </p:nvSpPr>
        <p:spPr>
          <a:xfrm>
            <a:off x="6562090" y="2736215"/>
            <a:ext cx="363220" cy="521970"/>
          </a:xfrm>
          <a:prstGeom prst="rect">
            <a:avLst/>
          </a:prstGeom>
          <a:noFill/>
        </p:spPr>
        <p:txBody>
          <a:bodyPr wrap="none" rtlCol="0">
            <a:spAutoFit/>
          </a:bodyPr>
          <a:p>
            <a:r>
              <a:rPr lang="en-US" altLang="zh-CN" sz="2800" b="1">
                <a:solidFill>
                  <a:sysClr val="window" lastClr="FFFFFF"/>
                </a:solidFill>
              </a:rPr>
              <a:t>2</a:t>
            </a:r>
            <a:endParaRPr lang="en-US" altLang="zh-CN" sz="2800" b="1">
              <a:solidFill>
                <a:sysClr val="window" lastClr="FFFFFF"/>
              </a:solidFill>
            </a:endParaRPr>
          </a:p>
        </p:txBody>
      </p:sp>
      <p:sp>
        <p:nvSpPr>
          <p:cNvPr id="44" name="文本框 43"/>
          <p:cNvSpPr txBox="1"/>
          <p:nvPr/>
        </p:nvSpPr>
        <p:spPr>
          <a:xfrm>
            <a:off x="5187315" y="4072255"/>
            <a:ext cx="363220" cy="521970"/>
          </a:xfrm>
          <a:prstGeom prst="rect">
            <a:avLst/>
          </a:prstGeom>
          <a:noFill/>
        </p:spPr>
        <p:txBody>
          <a:bodyPr wrap="none" rtlCol="0">
            <a:spAutoFit/>
          </a:bodyPr>
          <a:p>
            <a:r>
              <a:rPr lang="en-US" altLang="zh-CN" sz="2800" b="1">
                <a:solidFill>
                  <a:sysClr val="window" lastClr="FFFFFF"/>
                </a:solidFill>
              </a:rPr>
              <a:t>3</a:t>
            </a:r>
            <a:endParaRPr lang="en-US" altLang="zh-CN" sz="2800" b="1">
              <a:solidFill>
                <a:sysClr val="window" lastClr="FFFFFF"/>
              </a:solidFill>
            </a:endParaRPr>
          </a:p>
        </p:txBody>
      </p:sp>
      <p:sp>
        <p:nvSpPr>
          <p:cNvPr id="45" name="文本框 44"/>
          <p:cNvSpPr txBox="1"/>
          <p:nvPr/>
        </p:nvSpPr>
        <p:spPr>
          <a:xfrm>
            <a:off x="6562725" y="4072255"/>
            <a:ext cx="363220" cy="521970"/>
          </a:xfrm>
          <a:prstGeom prst="rect">
            <a:avLst/>
          </a:prstGeom>
          <a:noFill/>
        </p:spPr>
        <p:txBody>
          <a:bodyPr wrap="none" rtlCol="0">
            <a:spAutoFit/>
          </a:bodyPr>
          <a:p>
            <a:r>
              <a:rPr lang="en-US" altLang="zh-CN" sz="2800" b="1">
                <a:solidFill>
                  <a:sysClr val="window" lastClr="FFFFFF"/>
                </a:solidFill>
              </a:rPr>
              <a:t>4</a:t>
            </a:r>
            <a:endParaRPr lang="en-US" altLang="zh-CN" sz="2800" b="1">
              <a:solidFill>
                <a:sysClr val="window" lastClr="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 calcmode="lin" valueType="num">
                                      <p:cBhvr>
                                        <p:cTn id="13" dur="1000" fill="hold"/>
                                        <p:tgtEl>
                                          <p:spTgt spid="35"/>
                                        </p:tgtEl>
                                        <p:attrNameLst>
                                          <p:attrName>style.rotation</p:attrName>
                                        </p:attrNameLst>
                                      </p:cBhvr>
                                      <p:tavLst>
                                        <p:tav tm="0">
                                          <p:val>
                                            <p:fltVal val="90"/>
                                          </p:val>
                                        </p:tav>
                                        <p:tav tm="100000">
                                          <p:val>
                                            <p:fltVal val="0"/>
                                          </p:val>
                                        </p:tav>
                                      </p:tavLst>
                                    </p:anim>
                                    <p:animEffect transition="in" filter="fade">
                                      <p:cBhvr>
                                        <p:cTn id="14" dur="1000"/>
                                        <p:tgtEl>
                                          <p:spTgt spid="35"/>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ppt_x</p:attrName>
                                        </p:attrNameLst>
                                      </p:cBhvr>
                                      <p:tavLst>
                                        <p:tav tm="0">
                                          <p:val>
                                            <p:strVal val="#ppt_x+#ppt_w*1.125000"/>
                                          </p:val>
                                        </p:tav>
                                        <p:tav tm="100000">
                                          <p:val>
                                            <p:strVal val="#ppt_x"/>
                                          </p:val>
                                        </p:tav>
                                      </p:tavLst>
                                    </p:anim>
                                    <p:animEffect transition="in" filter="wipe(left)">
                                      <p:cBhvr>
                                        <p:cTn id="19" dur="500"/>
                                        <p:tgtEl>
                                          <p:spTgt spid="17"/>
                                        </p:tgtEl>
                                      </p:cBhvr>
                                    </p:animEffect>
                                  </p:childTnLst>
                                </p:cTn>
                              </p:par>
                              <p:par>
                                <p:cTn id="20" presetID="12" presetClass="entr" presetSubtype="8"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par>
                                <p:cTn id="24" presetID="12" presetClass="entr" presetSubtype="2" fill="hold" nodeType="withEffect">
                                  <p:stCondLst>
                                    <p:cond delay="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left)">
                                      <p:cBhvr>
                                        <p:cTn id="27" dur="500"/>
                                        <p:tgtEl>
                                          <p:spTgt spid="7"/>
                                        </p:tgtEl>
                                      </p:cBhvr>
                                    </p:animEffect>
                                  </p:childTnLst>
                                </p:cTn>
                              </p:par>
                              <p:par>
                                <p:cTn id="28" presetID="12" presetClass="entr" presetSubtype="8" fill="hold" nodeType="withEffect">
                                  <p:stCondLst>
                                    <p:cond delay="75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p:stCondLst>
                              <p:cond delay="2000"/>
                            </p:stCondLst>
                            <p:childTnLst>
                              <p:par>
                                <p:cTn id="33" presetID="3" presetClass="entr" presetSubtype="1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blinds(horizontal)">
                                      <p:cBhvr>
                                        <p:cTn id="35" dur="500"/>
                                        <p:tgtEl>
                                          <p:spTgt spid="42"/>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blinds(horizontal)">
                                      <p:cBhvr>
                                        <p:cTn id="38" dur="500"/>
                                        <p:tgtEl>
                                          <p:spTgt spid="43"/>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linds(horizontal)">
                                      <p:cBhvr>
                                        <p:cTn id="41" dur="500"/>
                                        <p:tgtEl>
                                          <p:spTgt spid="4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linds(horizontal)">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40233" y="2639057"/>
            <a:ext cx="4909751" cy="1159510"/>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1"/>
            <a:r>
              <a:rPr lang="en-US" altLang="zh-CN" sz="7200" dirty="0" smtClean="0">
                <a:solidFill>
                  <a:schemeClr val="bg1"/>
                </a:solidFill>
                <a:latin typeface="微软雅黑" panose="020B0503020204020204" pitchFamily="34" charset="-122"/>
                <a:ea typeface="微软雅黑" panose="020B0503020204020204" pitchFamily="34" charset="-122"/>
                <a:sym typeface="+mn-ea"/>
              </a:rPr>
              <a:t>Thanks</a:t>
            </a:r>
            <a:r>
              <a:rPr lang="zh-CN" altLang="en-US" sz="7200" dirty="0" smtClean="0">
                <a:solidFill>
                  <a:schemeClr val="bg1"/>
                </a:solidFill>
                <a:latin typeface="微软雅黑" panose="020B0503020204020204" pitchFamily="34" charset="-122"/>
                <a:ea typeface="微软雅黑" panose="020B0503020204020204" pitchFamily="34" charset="-122"/>
                <a:sym typeface="+mn-ea"/>
              </a:rPr>
              <a:t> ！</a:t>
            </a:r>
            <a:endParaRPr lang="zh-CN" altLang="zh-CN" sz="720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850" y="85725"/>
            <a:ext cx="4093210" cy="539750"/>
            <a:chOff x="4717143" y="762772"/>
            <a:chExt cx="6793818" cy="720000"/>
          </a:xfrm>
        </p:grpSpPr>
        <p:sp>
          <p:nvSpPr>
            <p:cNvPr id="4" name="圆角矩形 3"/>
            <p:cNvSpPr/>
            <p:nvPr/>
          </p:nvSpPr>
          <p:spPr>
            <a:xfrm>
              <a:off x="4717143" y="762772"/>
              <a:ext cx="5926369"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872134" y="827148"/>
              <a:ext cx="87090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02</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621287" y="822066"/>
              <a:ext cx="5889674"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Program Features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4" name="Oval 45@|1FFC:4308095|FBC:16777215|LFC:16777215|LBC:16777215"/>
          <p:cNvSpPr>
            <a:spLocks noChangeArrowheads="1"/>
          </p:cNvSpPr>
          <p:nvPr/>
        </p:nvSpPr>
        <p:spPr bwMode="auto">
          <a:xfrm rot="18786791">
            <a:off x="6949385" y="2138502"/>
            <a:ext cx="52149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58@|1FFC:4308095|FBC:16777215|LFC:16777215|LBC:16777215"/>
          <p:cNvSpPr>
            <a:spLocks noChangeArrowheads="1"/>
          </p:cNvSpPr>
          <p:nvPr/>
        </p:nvSpPr>
        <p:spPr bwMode="auto">
          <a:xfrm rot="7432715">
            <a:off x="4744251" y="4363949"/>
            <a:ext cx="520303"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ctr" defTabSz="711835">
              <a:lnSpc>
                <a:spcPct val="100000"/>
              </a:lnSpc>
              <a:spcBef>
                <a:spcPct val="0"/>
              </a:spcBef>
              <a:buNone/>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80@|1FFC:2381804|FBC:16777215|LFC:16777215|LBC:16777215"/>
          <p:cNvSpPr>
            <a:spLocks noChangeArrowheads="1"/>
          </p:cNvSpPr>
          <p:nvPr/>
        </p:nvSpPr>
        <p:spPr bwMode="auto">
          <a:xfrm rot="13209507">
            <a:off x="4737694" y="2133729"/>
            <a:ext cx="521100" cy="521100"/>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ctr" defTabSz="711835">
              <a:lnSpc>
                <a:spcPct val="100000"/>
              </a:lnSpc>
              <a:spcBef>
                <a:spcPct val="0"/>
              </a:spcBef>
              <a:buNone/>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87@|1FFC:2381804|FBC:16777215|LFC:16777215|LBC:16777215"/>
          <p:cNvSpPr>
            <a:spLocks noChangeArrowheads="1"/>
          </p:cNvSpPr>
          <p:nvPr/>
        </p:nvSpPr>
        <p:spPr bwMode="auto">
          <a:xfrm rot="2362129">
            <a:off x="6948790" y="4365071"/>
            <a:ext cx="522684"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p>
            <a:pPr algn="ctr" defTabSz="711835">
              <a:spcBef>
                <a:spcPct val="0"/>
              </a:spcBef>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Oval 120@|1FFC:1554685|FBC:16777215|LFC:16777215|LBC:16777215"/>
          <p:cNvSpPr>
            <a:spLocks noChangeArrowheads="1"/>
          </p:cNvSpPr>
          <p:nvPr/>
        </p:nvSpPr>
        <p:spPr bwMode="auto">
          <a:xfrm rot="10509579">
            <a:off x="4043402" y="3210660"/>
            <a:ext cx="522685" cy="52149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ctr" defTabSz="711835">
              <a:lnSpc>
                <a:spcPct val="100000"/>
              </a:lnSpc>
              <a:spcBef>
                <a:spcPct val="0"/>
              </a:spcBef>
              <a:buNone/>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28@|1FFC:1554685|FBC:16777215|LFC:16777215|LBC:16777215"/>
          <p:cNvSpPr>
            <a:spLocks noChangeArrowheads="1"/>
          </p:cNvSpPr>
          <p:nvPr/>
        </p:nvSpPr>
        <p:spPr bwMode="auto">
          <a:xfrm rot="21144170">
            <a:off x="7645043" y="3211254"/>
            <a:ext cx="522684" cy="520304"/>
          </a:xfrm>
          <a:prstGeom prst="ellipse">
            <a:avLst/>
          </a:prstGeom>
          <a:solidFill>
            <a:srgbClr val="C00000"/>
          </a:solidFill>
          <a:ln>
            <a:noFill/>
          </a:ln>
          <a:effectLst>
            <a:outerShdw blurRad="152400" dist="1016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ctr" defTabSz="711835">
              <a:lnSpc>
                <a:spcPct val="100000"/>
              </a:lnSpc>
              <a:spcBef>
                <a:spcPct val="0"/>
              </a:spcBef>
              <a:buNone/>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0" name="Straight Connector 74"/>
          <p:cNvCxnSpPr>
            <a:cxnSpLocks noChangeShapeType="1"/>
          </p:cNvCxnSpPr>
          <p:nvPr/>
        </p:nvCxnSpPr>
        <p:spPr bwMode="auto">
          <a:xfrm flipH="1">
            <a:off x="6494900" y="2712383"/>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1" name="Straight Connector 75"/>
          <p:cNvCxnSpPr>
            <a:cxnSpLocks noChangeShapeType="1"/>
          </p:cNvCxnSpPr>
          <p:nvPr/>
        </p:nvCxnSpPr>
        <p:spPr bwMode="auto">
          <a:xfrm flipH="1">
            <a:off x="5347137" y="3901817"/>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2" name="Straight Connector 76"/>
          <p:cNvCxnSpPr>
            <a:cxnSpLocks noChangeShapeType="1"/>
          </p:cNvCxnSpPr>
          <p:nvPr/>
        </p:nvCxnSpPr>
        <p:spPr bwMode="auto">
          <a:xfrm>
            <a:off x="5342375" y="2712383"/>
            <a:ext cx="363140" cy="376238"/>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3" name="Straight Connector 77"/>
          <p:cNvCxnSpPr>
            <a:cxnSpLocks noChangeShapeType="1"/>
          </p:cNvCxnSpPr>
          <p:nvPr/>
        </p:nvCxnSpPr>
        <p:spPr bwMode="auto">
          <a:xfrm>
            <a:off x="6494900" y="3898246"/>
            <a:ext cx="363140" cy="378619"/>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4" name="Straight Connector 81"/>
          <p:cNvCxnSpPr>
            <a:cxnSpLocks noChangeShapeType="1"/>
          </p:cNvCxnSpPr>
          <p:nvPr/>
        </p:nvCxnSpPr>
        <p:spPr bwMode="auto">
          <a:xfrm>
            <a:off x="6654443" y="3482717"/>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cxnSp>
        <p:nvCxnSpPr>
          <p:cNvPr id="25" name="Straight Connector 83"/>
          <p:cNvCxnSpPr>
            <a:cxnSpLocks noChangeShapeType="1"/>
          </p:cNvCxnSpPr>
          <p:nvPr/>
        </p:nvCxnSpPr>
        <p:spPr bwMode="auto">
          <a:xfrm>
            <a:off x="4691102" y="3482717"/>
            <a:ext cx="847725" cy="0"/>
          </a:xfrm>
          <a:prstGeom prst="line">
            <a:avLst/>
          </a:prstGeom>
          <a:noFill/>
          <a:ln w="12700">
            <a:solidFill>
              <a:srgbClr val="C00000"/>
            </a:solidFill>
            <a:round/>
            <a:headEnd type="oval" w="med" len="med"/>
            <a:tailEnd type="oval" w="med" len="med"/>
          </a:ln>
          <a:extLst>
            <a:ext uri="{909E8E84-426E-40DD-AFC4-6F175D3DCCD1}">
              <a14:hiddenFill xmlns:a14="http://schemas.microsoft.com/office/drawing/2010/main">
                <a:noFill/>
              </a14:hiddenFill>
            </a:ext>
          </a:extLst>
        </p:spPr>
      </p:cxnSp>
      <p:sp>
        <p:nvSpPr>
          <p:cNvPr id="26" name="矩形 25"/>
          <p:cNvSpPr/>
          <p:nvPr/>
        </p:nvSpPr>
        <p:spPr>
          <a:xfrm>
            <a:off x="727075" y="2216150"/>
            <a:ext cx="3700145" cy="737235"/>
          </a:xfrm>
          <a:prstGeom prst="rect">
            <a:avLst/>
          </a:prstGeom>
        </p:spPr>
        <p:txBody>
          <a:bodyPr wrap="square">
            <a:spAutoFit/>
          </a:bodyPr>
          <a:lstStyle/>
          <a:p>
            <a:pPr algn="l"/>
            <a:r>
              <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S</a:t>
            </a:r>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upport for smooth and delay free</a:t>
            </a:r>
            <a:r>
              <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a:t>
            </a:r>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mn-ea"/>
              </a:rPr>
              <a:t>screen</a:t>
            </a:r>
            <a:r>
              <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voice/video broadcasting</a:t>
            </a:r>
            <a:r>
              <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a:t>
            </a:r>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teaching</a:t>
            </a:r>
            <a:r>
              <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矩形 26"/>
          <p:cNvSpPr/>
          <p:nvPr/>
        </p:nvSpPr>
        <p:spPr>
          <a:xfrm>
            <a:off x="671195" y="1845310"/>
            <a:ext cx="3164840" cy="398780"/>
          </a:xfrm>
          <a:prstGeom prst="rect">
            <a:avLst/>
          </a:prstGeom>
        </p:spPr>
        <p:txBody>
          <a:bodyPr wrap="square">
            <a:spAutoFit/>
          </a:bodyPr>
          <a:lstStyle/>
          <a:p>
            <a:pPr algn="ctr">
              <a:defRPr/>
            </a:pPr>
            <a:r>
              <a:rPr lang="en-US" altLang="zh-CN"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T</a:t>
            </a: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eaching</a:t>
            </a:r>
            <a:r>
              <a:rPr lang="en-US" altLang="zh-CN"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management</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矩形 27"/>
          <p:cNvSpPr/>
          <p:nvPr/>
        </p:nvSpPr>
        <p:spPr>
          <a:xfrm>
            <a:off x="726440" y="3601085"/>
            <a:ext cx="3447415" cy="953135"/>
          </a:xfrm>
          <a:prstGeom prst="rect">
            <a:avLst/>
          </a:prstGeom>
        </p:spPr>
        <p:txBody>
          <a:bodyPr wrap="square">
            <a:spAutoFit/>
          </a:bodyPr>
          <a:lstStyle/>
          <a:p>
            <a:pPr algn="l"/>
            <a:r>
              <a:rPr lang="zh-CN" alt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Provide policies such as device locking, network restrictions, peripheral management, and program restrictions</a:t>
            </a:r>
            <a:endParaRPr lang="zh-CN" altLang="en-US"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29" name="矩形 28"/>
          <p:cNvSpPr/>
          <p:nvPr/>
        </p:nvSpPr>
        <p:spPr>
          <a:xfrm>
            <a:off x="642620" y="3229610"/>
            <a:ext cx="2860675" cy="398780"/>
          </a:xfrm>
          <a:prstGeom prst="rect">
            <a:avLst/>
          </a:prstGeom>
        </p:spPr>
        <p:txBody>
          <a:bodyPr wrap="square">
            <a:spAutoFit/>
          </a:bodyPr>
          <a:lstStyle/>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Management Policy</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矩形 29"/>
          <p:cNvSpPr/>
          <p:nvPr/>
        </p:nvSpPr>
        <p:spPr>
          <a:xfrm>
            <a:off x="580390" y="5262880"/>
            <a:ext cx="3633470" cy="953135"/>
          </a:xfrm>
          <a:prstGeom prst="rect">
            <a:avLst/>
          </a:prstGeom>
        </p:spPr>
        <p:txBody>
          <a:bodyPr wrap="square">
            <a:spAutoFit/>
          </a:bodyPr>
          <a:lstStyle/>
          <a:p>
            <a:pPr algn="ctr">
              <a:defRPr/>
            </a:pPr>
            <a:r>
              <a:rPr sz="1400" dirty="0">
                <a:solidFill>
                  <a:sysClr val="window" lastClr="FFFFFF"/>
                </a:solidFill>
                <a:latin typeface="微软雅黑" panose="020B0503020204020204" pitchFamily="34" charset="-122"/>
                <a:ea typeface="微软雅黑" panose="020B0503020204020204" pitchFamily="34" charset="-122"/>
              </a:rPr>
              <a:t>Provide multi strategy operation and maintenance management functions such as IP management/ID sorting/permission management</a:t>
            </a:r>
            <a:endParaRPr sz="1400" dirty="0">
              <a:solidFill>
                <a:sysClr val="window" lastClr="FFFFFF"/>
              </a:solidFill>
              <a:latin typeface="微软雅黑" panose="020B0503020204020204" pitchFamily="34" charset="-122"/>
              <a:ea typeface="微软雅黑" panose="020B0503020204020204" pitchFamily="34" charset="-122"/>
            </a:endParaRPr>
          </a:p>
        </p:txBody>
      </p:sp>
      <p:sp>
        <p:nvSpPr>
          <p:cNvPr id="31" name="矩形 30"/>
          <p:cNvSpPr/>
          <p:nvPr/>
        </p:nvSpPr>
        <p:spPr>
          <a:xfrm>
            <a:off x="651510" y="4900930"/>
            <a:ext cx="2936875" cy="398780"/>
          </a:xfrm>
          <a:prstGeom prst="rect">
            <a:avLst/>
          </a:prstGeom>
        </p:spPr>
        <p:txBody>
          <a:bodyPr wrap="square">
            <a:spAutoFit/>
          </a:bodyPr>
          <a:lstStyle/>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Unified maintenance</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矩形 31"/>
          <p:cNvSpPr/>
          <p:nvPr/>
        </p:nvSpPr>
        <p:spPr>
          <a:xfrm>
            <a:off x="8185785" y="2162810"/>
            <a:ext cx="3646805" cy="521970"/>
          </a:xfrm>
          <a:prstGeom prst="rect">
            <a:avLst/>
          </a:prstGeom>
        </p:spPr>
        <p:txBody>
          <a:bodyPr wrap="square">
            <a:spAutoFit/>
          </a:bodyPr>
          <a:lstStyle/>
          <a:p>
            <a:pPr algn="l"/>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Provide remote shutdown/restart/wake-up/exit/uninstallation functions</a:t>
            </a:r>
            <a:endPar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矩形 32"/>
          <p:cNvSpPr/>
          <p:nvPr/>
        </p:nvSpPr>
        <p:spPr>
          <a:xfrm>
            <a:off x="8154670" y="1778000"/>
            <a:ext cx="3646805" cy="398780"/>
          </a:xfrm>
          <a:prstGeom prst="rect">
            <a:avLst/>
          </a:prstGeom>
        </p:spPr>
        <p:txBody>
          <a:bodyPr wrap="square">
            <a:spAutoFit/>
          </a:bodyPr>
          <a:lstStyle/>
          <a:p>
            <a:pPr algn="ctr">
              <a:defRPr/>
            </a:pPr>
            <a:r>
              <a:rPr lang="en-US" altLang="zh-CN"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M</a:t>
            </a: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aintenance</a:t>
            </a:r>
            <a:r>
              <a:rPr lang="en-US" altLang="zh-CN"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management</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矩形 33"/>
          <p:cNvSpPr/>
          <p:nvPr/>
        </p:nvSpPr>
        <p:spPr>
          <a:xfrm>
            <a:off x="8200390" y="3554730"/>
            <a:ext cx="3307715" cy="1168400"/>
          </a:xfrm>
          <a:prstGeom prst="rect">
            <a:avLst/>
          </a:prstGeom>
        </p:spPr>
        <p:txBody>
          <a:bodyPr wrap="square">
            <a:spAutoFit/>
          </a:bodyPr>
          <a:lstStyle/>
          <a:p>
            <a:pPr algn="l"/>
            <a:r>
              <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Supports more than ten desktop image distributions, desktop restoration, and one click switching functions, including Windows 7/8/10/Linux</a:t>
            </a:r>
            <a:endParaRPr sz="140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矩形 34"/>
          <p:cNvSpPr/>
          <p:nvPr/>
        </p:nvSpPr>
        <p:spPr>
          <a:xfrm>
            <a:off x="7966710" y="3156585"/>
            <a:ext cx="3491230" cy="398780"/>
          </a:xfrm>
          <a:prstGeom prst="rect">
            <a:avLst/>
          </a:prstGeom>
        </p:spPr>
        <p:txBody>
          <a:bodyPr wrap="square">
            <a:spAutoFit/>
          </a:bodyPr>
          <a:lstStyle/>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Desktop Management</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35"/>
          <p:cNvSpPr/>
          <p:nvPr/>
        </p:nvSpPr>
        <p:spPr>
          <a:xfrm>
            <a:off x="8168005" y="5308600"/>
            <a:ext cx="3248660" cy="737235"/>
          </a:xfrm>
          <a:prstGeom prst="rect">
            <a:avLst/>
          </a:prstGeom>
        </p:spPr>
        <p:txBody>
          <a:bodyPr wrap="square">
            <a:spAutoFit/>
          </a:bodyPr>
          <a:lstStyle/>
          <a:p>
            <a:pPr algn="ctr">
              <a:defRPr/>
            </a:pPr>
            <a:r>
              <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Provide reliable and efficient cloud disk function, making data easy to roam</a:t>
            </a:r>
            <a:endParaRPr lang="zh-CN" altLang="en-US" sz="14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36"/>
          <p:cNvSpPr/>
          <p:nvPr/>
        </p:nvSpPr>
        <p:spPr>
          <a:xfrm>
            <a:off x="8100695" y="4911090"/>
            <a:ext cx="2162810" cy="398780"/>
          </a:xfrm>
          <a:prstGeom prst="rect">
            <a:avLst/>
          </a:prstGeom>
        </p:spPr>
        <p:txBody>
          <a:bodyPr wrap="square">
            <a:spAutoFit/>
          </a:bodyPr>
          <a:lstStyle/>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Data roaming</a:t>
            </a:r>
            <a:endParaRPr lang="zh-CN" altLang="en-US" sz="2000" b="1"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矩形 37"/>
          <p:cNvSpPr/>
          <p:nvPr/>
        </p:nvSpPr>
        <p:spPr>
          <a:xfrm>
            <a:off x="4857644" y="2221155"/>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1</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39" name="矩形 38"/>
          <p:cNvSpPr/>
          <p:nvPr/>
        </p:nvSpPr>
        <p:spPr>
          <a:xfrm>
            <a:off x="4164144" y="3298282"/>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3</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40" name="矩形 39"/>
          <p:cNvSpPr/>
          <p:nvPr/>
        </p:nvSpPr>
        <p:spPr>
          <a:xfrm>
            <a:off x="4864761" y="4452693"/>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5</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41" name="矩形 40"/>
          <p:cNvSpPr/>
          <p:nvPr/>
        </p:nvSpPr>
        <p:spPr>
          <a:xfrm>
            <a:off x="7069531" y="4452693"/>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6</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42" name="矩形 41"/>
          <p:cNvSpPr/>
          <p:nvPr/>
        </p:nvSpPr>
        <p:spPr>
          <a:xfrm>
            <a:off x="7765785" y="3298282"/>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4</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43" name="矩形 42"/>
          <p:cNvSpPr/>
          <p:nvPr/>
        </p:nvSpPr>
        <p:spPr>
          <a:xfrm>
            <a:off x="7069531" y="2226124"/>
            <a:ext cx="281201" cy="368300"/>
          </a:xfrm>
          <a:prstGeom prst="rect">
            <a:avLst/>
          </a:prstGeom>
        </p:spPr>
        <p:txBody>
          <a:bodyPr wrap="square">
            <a:spAutoFit/>
          </a:bodyPr>
          <a:lstStyle/>
          <a:p>
            <a:pPr algn="ctr">
              <a:defRPr/>
            </a:pPr>
            <a:r>
              <a:rPr lang="en-US" altLang="zh-CN" sz="1800" b="1" dirty="0">
                <a:solidFill>
                  <a:sysClr val="window" lastClr="FFFFFF"/>
                </a:solidFill>
                <a:latin typeface="微软雅黑" panose="020B0503020204020204" pitchFamily="34" charset="-122"/>
                <a:ea typeface="微软雅黑" panose="020B0503020204020204" pitchFamily="34" charset="-122"/>
              </a:rPr>
              <a:t>2</a:t>
            </a:r>
            <a:endParaRPr lang="en-US" altLang="zh-CN" sz="1800" b="1" dirty="0">
              <a:solidFill>
                <a:sysClr val="window" lastClr="FFFFFF"/>
              </a:solidFill>
              <a:latin typeface="微软雅黑" panose="020B0503020204020204" pitchFamily="34" charset="-122"/>
              <a:ea typeface="微软雅黑" panose="020B0503020204020204" pitchFamily="34" charset="-122"/>
            </a:endParaRPr>
          </a:p>
        </p:txBody>
      </p:sp>
      <p:sp>
        <p:nvSpPr>
          <p:cNvPr id="44" name="Oval 1"/>
          <p:cNvSpPr>
            <a:spLocks noChangeArrowheads="1"/>
          </p:cNvSpPr>
          <p:nvPr/>
        </p:nvSpPr>
        <p:spPr bwMode="auto">
          <a:xfrm>
            <a:off x="5310175" y="2696852"/>
            <a:ext cx="1572921" cy="1572921"/>
          </a:xfrm>
          <a:prstGeom prst="ellipse">
            <a:avLst/>
          </a:prstGeom>
          <a:solidFill>
            <a:srgbClr val="C00000"/>
          </a:solidFill>
          <a:ln>
            <a:noFill/>
          </a:ln>
          <a:effectLst>
            <a:outerShdw blurRad="254000" dist="152400" dir="2700000" algn="tl" rotWithShape="0">
              <a:prstClr val="black">
                <a:alpha val="60000"/>
              </a:prstClr>
            </a:outerShdw>
          </a:effectLst>
        </p:spPr>
        <p:txBody>
          <a:bodyPr anchor="ctr"/>
          <a:lstStyle>
            <a:lvl1pPr defTabSz="949325">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ctr" defTabSz="711835">
              <a:lnSpc>
                <a:spcPct val="100000"/>
              </a:lnSpc>
              <a:spcBef>
                <a:spcPct val="0"/>
              </a:spcBef>
              <a:buNone/>
              <a:defRPr/>
            </a:pPr>
            <a:endParaRPr lang="zh-CN" altLang="zh-CN"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nvSpPr>
        <p:spPr>
          <a:xfrm>
            <a:off x="5362259" y="2977756"/>
            <a:ext cx="1515745" cy="1014730"/>
          </a:xfrm>
          <a:prstGeom prst="rect">
            <a:avLst/>
          </a:prstGeom>
          <a:noFill/>
        </p:spPr>
        <p:txBody>
          <a:bodyPr wrap="none" rtlCol="0">
            <a:spAutoFit/>
          </a:bodyPr>
          <a:lstStyle/>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rPr>
              <a:t>Cloud </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000" b="1" dirty="0">
                <a:solidFill>
                  <a:sysClr val="window" lastClr="FFFFFF"/>
                </a:solidFill>
                <a:latin typeface="微软雅黑" panose="020B0503020204020204" pitchFamily="34" charset="-122"/>
                <a:ea typeface="微软雅黑" panose="020B0503020204020204" pitchFamily="34" charset="-122"/>
              </a:rPr>
              <a:t>Classroom</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a:p>
            <a:pPr algn="ctr">
              <a:defRPr/>
            </a:pPr>
            <a:r>
              <a:rPr lang="en-US" altLang="zh-CN" sz="2000" b="1" dirty="0">
                <a:solidFill>
                  <a:sysClr val="window" lastClr="FFFFFF"/>
                </a:solidFill>
                <a:latin typeface="微软雅黑" panose="020B0503020204020204" pitchFamily="34" charset="-122"/>
                <a:ea typeface="微软雅黑" panose="020B0503020204020204" pitchFamily="34" charset="-122"/>
              </a:rPr>
              <a:t>V5.0</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250" fill="hold"/>
                                        <p:tgtEl>
                                          <p:spTgt spid="44"/>
                                        </p:tgtEl>
                                        <p:attrNameLst>
                                          <p:attrName>ppt_w</p:attrName>
                                        </p:attrNameLst>
                                      </p:cBhvr>
                                      <p:tavLst>
                                        <p:tav tm="0">
                                          <p:val>
                                            <p:fltVal val="0"/>
                                          </p:val>
                                        </p:tav>
                                        <p:tav tm="100000">
                                          <p:val>
                                            <p:strVal val="#ppt_w"/>
                                          </p:val>
                                        </p:tav>
                                      </p:tavLst>
                                    </p:anim>
                                    <p:anim calcmode="lin" valueType="num">
                                      <p:cBhvr>
                                        <p:cTn id="12" dur="250" fill="hold"/>
                                        <p:tgtEl>
                                          <p:spTgt spid="44"/>
                                        </p:tgtEl>
                                        <p:attrNameLst>
                                          <p:attrName>ppt_h</p:attrName>
                                        </p:attrNameLst>
                                      </p:cBhvr>
                                      <p:tavLst>
                                        <p:tav tm="0">
                                          <p:val>
                                            <p:fltVal val="0"/>
                                          </p:val>
                                        </p:tav>
                                        <p:tav tm="100000">
                                          <p:val>
                                            <p:strVal val="#ppt_h"/>
                                          </p:val>
                                        </p:tav>
                                      </p:tavLst>
                                    </p:anim>
                                    <p:animEffect transition="in" filter="fade">
                                      <p:cBhvr>
                                        <p:cTn id="13" dur="250"/>
                                        <p:tgtEl>
                                          <p:spTgt spid="44"/>
                                        </p:tgtEl>
                                      </p:cBhvr>
                                    </p:animEffect>
                                  </p:childTnLst>
                                </p:cTn>
                              </p:par>
                              <p:par>
                                <p:cTn id="14" presetID="6" presetClass="emph" presetSubtype="0" decel="100000" fill="hold" grpId="1" nodeType="withEffect">
                                  <p:stCondLst>
                                    <p:cond delay="200"/>
                                  </p:stCondLst>
                                  <p:childTnLst>
                                    <p:animScale>
                                      <p:cBhvr>
                                        <p:cTn id="15" dur="250" fill="hold"/>
                                        <p:tgtEl>
                                          <p:spTgt spid="44"/>
                                        </p:tgtEl>
                                      </p:cBhvr>
                                      <p:by x="120000" y="120000"/>
                                    </p:animScale>
                                  </p:childTnLst>
                                </p:cTn>
                              </p:par>
                              <p:par>
                                <p:cTn id="16" presetID="6" presetClass="emph" presetSubtype="0" decel="100000" fill="hold" grpId="2" nodeType="withEffect">
                                  <p:stCondLst>
                                    <p:cond delay="400"/>
                                  </p:stCondLst>
                                  <p:childTnLst>
                                    <p:animScale>
                                      <p:cBhvr>
                                        <p:cTn id="17" dur="250" fill="hold"/>
                                        <p:tgtEl>
                                          <p:spTgt spid="44"/>
                                        </p:tgtEl>
                                      </p:cBhvr>
                                      <p:by x="83000" y="83000"/>
                                    </p:animScale>
                                  </p:childTnLst>
                                </p:cTn>
                              </p:par>
                              <p:par>
                                <p:cTn id="18" presetID="53" presetClass="entr" presetSubtype="16"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 calcmode="lin" valueType="num">
                                      <p:cBhvr>
                                        <p:cTn id="20" dur="250" fill="hold"/>
                                        <p:tgtEl>
                                          <p:spTgt spid="45"/>
                                        </p:tgtEl>
                                        <p:attrNameLst>
                                          <p:attrName>ppt_w</p:attrName>
                                        </p:attrNameLst>
                                      </p:cBhvr>
                                      <p:tavLst>
                                        <p:tav tm="0">
                                          <p:val>
                                            <p:fltVal val="0"/>
                                          </p:val>
                                        </p:tav>
                                        <p:tav tm="100000">
                                          <p:val>
                                            <p:strVal val="#ppt_w"/>
                                          </p:val>
                                        </p:tav>
                                      </p:tavLst>
                                    </p:anim>
                                    <p:anim calcmode="lin" valueType="num">
                                      <p:cBhvr>
                                        <p:cTn id="21" dur="250" fill="hold"/>
                                        <p:tgtEl>
                                          <p:spTgt spid="45"/>
                                        </p:tgtEl>
                                        <p:attrNameLst>
                                          <p:attrName>ppt_h</p:attrName>
                                        </p:attrNameLst>
                                      </p:cBhvr>
                                      <p:tavLst>
                                        <p:tav tm="0">
                                          <p:val>
                                            <p:fltVal val="0"/>
                                          </p:val>
                                        </p:tav>
                                        <p:tav tm="100000">
                                          <p:val>
                                            <p:strVal val="#ppt_h"/>
                                          </p:val>
                                        </p:tav>
                                      </p:tavLst>
                                    </p:anim>
                                    <p:animEffect transition="in" filter="fade">
                                      <p:cBhvr>
                                        <p:cTn id="22" dur="250"/>
                                        <p:tgtEl>
                                          <p:spTgt spid="45"/>
                                        </p:tgtEl>
                                      </p:cBhvr>
                                    </p:animEffect>
                                  </p:childTnLst>
                                </p:cTn>
                              </p:par>
                              <p:par>
                                <p:cTn id="23" presetID="6" presetClass="emph" presetSubtype="0" decel="100000" fill="hold" grpId="1" nodeType="withEffect">
                                  <p:stCondLst>
                                    <p:cond delay="600"/>
                                  </p:stCondLst>
                                  <p:childTnLst>
                                    <p:animScale>
                                      <p:cBhvr>
                                        <p:cTn id="24" dur="250" fill="hold"/>
                                        <p:tgtEl>
                                          <p:spTgt spid="45"/>
                                        </p:tgtEl>
                                      </p:cBhvr>
                                      <p:by x="120000" y="120000"/>
                                    </p:animScale>
                                  </p:childTnLst>
                                </p:cTn>
                              </p:par>
                              <p:par>
                                <p:cTn id="25" presetID="6" presetClass="emph" presetSubtype="0" decel="100000" fill="hold" grpId="2" nodeType="withEffect">
                                  <p:stCondLst>
                                    <p:cond delay="800"/>
                                  </p:stCondLst>
                                  <p:childTnLst>
                                    <p:animScale>
                                      <p:cBhvr>
                                        <p:cTn id="26" dur="250" fill="hold"/>
                                        <p:tgtEl>
                                          <p:spTgt spid="45"/>
                                        </p:tgtEl>
                                      </p:cBhvr>
                                      <p:by x="83000" y="83000"/>
                                    </p:animScale>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right)">
                                      <p:cBhvr>
                                        <p:cTn id="30" dur="500"/>
                                        <p:tgtEl>
                                          <p:spTgt spid="22"/>
                                        </p:tgtEl>
                                      </p:cBhvr>
                                    </p:animEffect>
                                  </p:childTnLst>
                                </p:cTn>
                              </p:par>
                              <p:par>
                                <p:cTn id="31" presetID="2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right)">
                                      <p:cBhvr>
                                        <p:cTn id="33" dur="500"/>
                                        <p:tgtEl>
                                          <p:spTgt spid="25"/>
                                        </p:tgtEl>
                                      </p:cBhvr>
                                    </p:animEffect>
                                  </p:childTnLst>
                                </p:cTn>
                              </p:par>
                              <p:par>
                                <p:cTn id="34" presetID="22" presetClass="entr" presetSubtype="2"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par>
                                <p:cTn id="37" presetID="22" presetClass="entr" presetSubtype="8"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8"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par>
                                <p:cTn id="43" presetID="22" presetClass="entr" presetSubtype="8"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Effect transition="in" filter="fade">
                                      <p:cBhvr>
                                        <p:cTn id="66" dur="500"/>
                                        <p:tgtEl>
                                          <p:spTgt spid="1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par>
                          <p:cTn id="77" fill="hold">
                            <p:stCondLst>
                              <p:cond delay="2000"/>
                            </p:stCondLst>
                            <p:childTnLst>
                              <p:par>
                                <p:cTn id="78" presetID="53" presetClass="entr" presetSubtype="16"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p:cTn id="80" dur="250" fill="hold"/>
                                        <p:tgtEl>
                                          <p:spTgt spid="38"/>
                                        </p:tgtEl>
                                        <p:attrNameLst>
                                          <p:attrName>ppt_w</p:attrName>
                                        </p:attrNameLst>
                                      </p:cBhvr>
                                      <p:tavLst>
                                        <p:tav tm="0">
                                          <p:val>
                                            <p:fltVal val="0"/>
                                          </p:val>
                                        </p:tav>
                                        <p:tav tm="100000">
                                          <p:val>
                                            <p:strVal val="#ppt_w"/>
                                          </p:val>
                                        </p:tav>
                                      </p:tavLst>
                                    </p:anim>
                                    <p:anim calcmode="lin" valueType="num">
                                      <p:cBhvr>
                                        <p:cTn id="81" dur="250" fill="hold"/>
                                        <p:tgtEl>
                                          <p:spTgt spid="38"/>
                                        </p:tgtEl>
                                        <p:attrNameLst>
                                          <p:attrName>ppt_h</p:attrName>
                                        </p:attrNameLst>
                                      </p:cBhvr>
                                      <p:tavLst>
                                        <p:tav tm="0">
                                          <p:val>
                                            <p:fltVal val="0"/>
                                          </p:val>
                                        </p:tav>
                                        <p:tav tm="100000">
                                          <p:val>
                                            <p:strVal val="#ppt_h"/>
                                          </p:val>
                                        </p:tav>
                                      </p:tavLst>
                                    </p:anim>
                                    <p:animEffect transition="in" filter="fade">
                                      <p:cBhvr>
                                        <p:cTn id="82" dur="250"/>
                                        <p:tgtEl>
                                          <p:spTgt spid="38"/>
                                        </p:tgtEl>
                                      </p:cBhvr>
                                    </p:animEffect>
                                  </p:childTnLst>
                                </p:cTn>
                              </p:par>
                            </p:childTnLst>
                          </p:cTn>
                        </p:par>
                        <p:par>
                          <p:cTn id="83" fill="hold">
                            <p:stCondLst>
                              <p:cond delay="2500"/>
                            </p:stCondLst>
                            <p:childTnLst>
                              <p:par>
                                <p:cTn id="84" presetID="53" presetClass="entr" presetSubtype="16"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p:cTn id="86" dur="250" fill="hold"/>
                                        <p:tgtEl>
                                          <p:spTgt spid="27"/>
                                        </p:tgtEl>
                                        <p:attrNameLst>
                                          <p:attrName>ppt_w</p:attrName>
                                        </p:attrNameLst>
                                      </p:cBhvr>
                                      <p:tavLst>
                                        <p:tav tm="0">
                                          <p:val>
                                            <p:fltVal val="0"/>
                                          </p:val>
                                        </p:tav>
                                        <p:tav tm="100000">
                                          <p:val>
                                            <p:strVal val="#ppt_w"/>
                                          </p:val>
                                        </p:tav>
                                      </p:tavLst>
                                    </p:anim>
                                    <p:anim calcmode="lin" valueType="num">
                                      <p:cBhvr>
                                        <p:cTn id="87" dur="250" fill="hold"/>
                                        <p:tgtEl>
                                          <p:spTgt spid="27"/>
                                        </p:tgtEl>
                                        <p:attrNameLst>
                                          <p:attrName>ppt_h</p:attrName>
                                        </p:attrNameLst>
                                      </p:cBhvr>
                                      <p:tavLst>
                                        <p:tav tm="0">
                                          <p:val>
                                            <p:fltVal val="0"/>
                                          </p:val>
                                        </p:tav>
                                        <p:tav tm="100000">
                                          <p:val>
                                            <p:strVal val="#ppt_h"/>
                                          </p:val>
                                        </p:tav>
                                      </p:tavLst>
                                    </p:anim>
                                    <p:animEffect transition="in" filter="fade">
                                      <p:cBhvr>
                                        <p:cTn id="88" dur="250"/>
                                        <p:tgtEl>
                                          <p:spTgt spid="27"/>
                                        </p:tgtEl>
                                      </p:cBhvr>
                                    </p:animEffect>
                                  </p:childTnLst>
                                </p:cTn>
                              </p:par>
                            </p:childTnLst>
                          </p:cTn>
                        </p:par>
                        <p:par>
                          <p:cTn id="89" fill="hold">
                            <p:stCondLst>
                              <p:cond delay="3000"/>
                            </p:stCondLst>
                            <p:childTnLst>
                              <p:par>
                                <p:cTn id="90" presetID="53" presetClass="entr" presetSubtype="16" fill="hold" grpId="0" nodeType="afterEffect">
                                  <p:stCondLst>
                                    <p:cond delay="0"/>
                                  </p:stCondLst>
                                  <p:iterate type="lt">
                                    <p:tmPct val="10000"/>
                                  </p:iterate>
                                  <p:childTnLst>
                                    <p:set>
                                      <p:cBhvr>
                                        <p:cTn id="91" dur="1" fill="hold">
                                          <p:stCondLst>
                                            <p:cond delay="0"/>
                                          </p:stCondLst>
                                        </p:cTn>
                                        <p:tgtEl>
                                          <p:spTgt spid="26"/>
                                        </p:tgtEl>
                                        <p:attrNameLst>
                                          <p:attrName>style.visibility</p:attrName>
                                        </p:attrNameLst>
                                      </p:cBhvr>
                                      <p:to>
                                        <p:strVal val="visible"/>
                                      </p:to>
                                    </p:set>
                                    <p:anim calcmode="lin" valueType="num">
                                      <p:cBhvr>
                                        <p:cTn id="92" dur="250" fill="hold"/>
                                        <p:tgtEl>
                                          <p:spTgt spid="26"/>
                                        </p:tgtEl>
                                        <p:attrNameLst>
                                          <p:attrName>ppt_w</p:attrName>
                                        </p:attrNameLst>
                                      </p:cBhvr>
                                      <p:tavLst>
                                        <p:tav tm="0">
                                          <p:val>
                                            <p:fltVal val="0"/>
                                          </p:val>
                                        </p:tav>
                                        <p:tav tm="100000">
                                          <p:val>
                                            <p:strVal val="#ppt_w"/>
                                          </p:val>
                                        </p:tav>
                                      </p:tavLst>
                                    </p:anim>
                                    <p:anim calcmode="lin" valueType="num">
                                      <p:cBhvr>
                                        <p:cTn id="93" dur="250" fill="hold"/>
                                        <p:tgtEl>
                                          <p:spTgt spid="26"/>
                                        </p:tgtEl>
                                        <p:attrNameLst>
                                          <p:attrName>ppt_h</p:attrName>
                                        </p:attrNameLst>
                                      </p:cBhvr>
                                      <p:tavLst>
                                        <p:tav tm="0">
                                          <p:val>
                                            <p:fltVal val="0"/>
                                          </p:val>
                                        </p:tav>
                                        <p:tav tm="100000">
                                          <p:val>
                                            <p:strVal val="#ppt_h"/>
                                          </p:val>
                                        </p:tav>
                                      </p:tavLst>
                                    </p:anim>
                                    <p:animEffect transition="in" filter="fade">
                                      <p:cBhvr>
                                        <p:cTn id="94" dur="250"/>
                                        <p:tgtEl>
                                          <p:spTgt spid="26"/>
                                        </p:tgtEl>
                                      </p:cBhvr>
                                    </p:animEffect>
                                  </p:childTnLst>
                                </p:cTn>
                              </p:par>
                            </p:childTnLst>
                          </p:cTn>
                        </p:par>
                        <p:par>
                          <p:cTn id="95" fill="hold">
                            <p:stCondLst>
                              <p:cond delay="5199"/>
                            </p:stCondLst>
                            <p:childTnLst>
                              <p:par>
                                <p:cTn id="96" presetID="53" presetClass="entr" presetSubtype="16" fill="hold" grpId="0" nodeType="after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p:cTn id="98" dur="250" fill="hold"/>
                                        <p:tgtEl>
                                          <p:spTgt spid="43"/>
                                        </p:tgtEl>
                                        <p:attrNameLst>
                                          <p:attrName>ppt_w</p:attrName>
                                        </p:attrNameLst>
                                      </p:cBhvr>
                                      <p:tavLst>
                                        <p:tav tm="0">
                                          <p:val>
                                            <p:fltVal val="0"/>
                                          </p:val>
                                        </p:tav>
                                        <p:tav tm="100000">
                                          <p:val>
                                            <p:strVal val="#ppt_w"/>
                                          </p:val>
                                        </p:tav>
                                      </p:tavLst>
                                    </p:anim>
                                    <p:anim calcmode="lin" valueType="num">
                                      <p:cBhvr>
                                        <p:cTn id="99" dur="250" fill="hold"/>
                                        <p:tgtEl>
                                          <p:spTgt spid="43"/>
                                        </p:tgtEl>
                                        <p:attrNameLst>
                                          <p:attrName>ppt_h</p:attrName>
                                        </p:attrNameLst>
                                      </p:cBhvr>
                                      <p:tavLst>
                                        <p:tav tm="0">
                                          <p:val>
                                            <p:fltVal val="0"/>
                                          </p:val>
                                        </p:tav>
                                        <p:tav tm="100000">
                                          <p:val>
                                            <p:strVal val="#ppt_h"/>
                                          </p:val>
                                        </p:tav>
                                      </p:tavLst>
                                    </p:anim>
                                    <p:animEffect transition="in" filter="fade">
                                      <p:cBhvr>
                                        <p:cTn id="100" dur="250"/>
                                        <p:tgtEl>
                                          <p:spTgt spid="43"/>
                                        </p:tgtEl>
                                      </p:cBhvr>
                                    </p:animEffect>
                                  </p:childTnLst>
                                </p:cTn>
                              </p:par>
                            </p:childTnLst>
                          </p:cTn>
                        </p:par>
                        <p:par>
                          <p:cTn id="101" fill="hold">
                            <p:stCondLst>
                              <p:cond delay="5699"/>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childTnLst>
                          </p:cTn>
                        </p:par>
                        <p:par>
                          <p:cTn id="107" fill="hold">
                            <p:stCondLst>
                              <p:cond delay="6199"/>
                            </p:stCondLst>
                            <p:childTnLst>
                              <p:par>
                                <p:cTn id="108" presetID="53" presetClass="entr" presetSubtype="16" fill="hold" grpId="0" nodeType="afterEffect">
                                  <p:stCondLst>
                                    <p:cond delay="0"/>
                                  </p:stCondLst>
                                  <p:iterate type="lt">
                                    <p:tmPct val="10000"/>
                                  </p:iterate>
                                  <p:childTnLst>
                                    <p:set>
                                      <p:cBhvr>
                                        <p:cTn id="109" dur="1" fill="hold">
                                          <p:stCondLst>
                                            <p:cond delay="0"/>
                                          </p:stCondLst>
                                        </p:cTn>
                                        <p:tgtEl>
                                          <p:spTgt spid="32"/>
                                        </p:tgtEl>
                                        <p:attrNameLst>
                                          <p:attrName>style.visibility</p:attrName>
                                        </p:attrNameLst>
                                      </p:cBhvr>
                                      <p:to>
                                        <p:strVal val="visible"/>
                                      </p:to>
                                    </p:set>
                                    <p:anim calcmode="lin" valueType="num">
                                      <p:cBhvr>
                                        <p:cTn id="110" dur="250" fill="hold"/>
                                        <p:tgtEl>
                                          <p:spTgt spid="32"/>
                                        </p:tgtEl>
                                        <p:attrNameLst>
                                          <p:attrName>ppt_w</p:attrName>
                                        </p:attrNameLst>
                                      </p:cBhvr>
                                      <p:tavLst>
                                        <p:tav tm="0">
                                          <p:val>
                                            <p:fltVal val="0"/>
                                          </p:val>
                                        </p:tav>
                                        <p:tav tm="100000">
                                          <p:val>
                                            <p:strVal val="#ppt_w"/>
                                          </p:val>
                                        </p:tav>
                                      </p:tavLst>
                                    </p:anim>
                                    <p:anim calcmode="lin" valueType="num">
                                      <p:cBhvr>
                                        <p:cTn id="111" dur="250" fill="hold"/>
                                        <p:tgtEl>
                                          <p:spTgt spid="32"/>
                                        </p:tgtEl>
                                        <p:attrNameLst>
                                          <p:attrName>ppt_h</p:attrName>
                                        </p:attrNameLst>
                                      </p:cBhvr>
                                      <p:tavLst>
                                        <p:tav tm="0">
                                          <p:val>
                                            <p:fltVal val="0"/>
                                          </p:val>
                                        </p:tav>
                                        <p:tav tm="100000">
                                          <p:val>
                                            <p:strVal val="#ppt_h"/>
                                          </p:val>
                                        </p:tav>
                                      </p:tavLst>
                                    </p:anim>
                                    <p:animEffect transition="in" filter="fade">
                                      <p:cBhvr>
                                        <p:cTn id="112" dur="250"/>
                                        <p:tgtEl>
                                          <p:spTgt spid="32"/>
                                        </p:tgtEl>
                                      </p:cBhvr>
                                    </p:animEffect>
                                  </p:childTnLst>
                                </p:cTn>
                              </p:par>
                            </p:childTnLst>
                          </p:cTn>
                        </p:par>
                        <p:par>
                          <p:cTn id="113" fill="hold">
                            <p:stCondLst>
                              <p:cond delay="7650"/>
                            </p:stCondLst>
                            <p:childTnLst>
                              <p:par>
                                <p:cTn id="114" presetID="53" presetClass="entr" presetSubtype="16" fill="hold" grpId="0" nodeType="afterEffect">
                                  <p:stCondLst>
                                    <p:cond delay="0"/>
                                  </p:stCondLst>
                                  <p:childTnLst>
                                    <p:set>
                                      <p:cBhvr>
                                        <p:cTn id="115" dur="1" fill="hold">
                                          <p:stCondLst>
                                            <p:cond delay="0"/>
                                          </p:stCondLst>
                                        </p:cTn>
                                        <p:tgtEl>
                                          <p:spTgt spid="39"/>
                                        </p:tgtEl>
                                        <p:attrNameLst>
                                          <p:attrName>style.visibility</p:attrName>
                                        </p:attrNameLst>
                                      </p:cBhvr>
                                      <p:to>
                                        <p:strVal val="visible"/>
                                      </p:to>
                                    </p:set>
                                    <p:anim calcmode="lin" valueType="num">
                                      <p:cBhvr>
                                        <p:cTn id="116" dur="250" fill="hold"/>
                                        <p:tgtEl>
                                          <p:spTgt spid="39"/>
                                        </p:tgtEl>
                                        <p:attrNameLst>
                                          <p:attrName>ppt_w</p:attrName>
                                        </p:attrNameLst>
                                      </p:cBhvr>
                                      <p:tavLst>
                                        <p:tav tm="0">
                                          <p:val>
                                            <p:fltVal val="0"/>
                                          </p:val>
                                        </p:tav>
                                        <p:tav tm="100000">
                                          <p:val>
                                            <p:strVal val="#ppt_w"/>
                                          </p:val>
                                        </p:tav>
                                      </p:tavLst>
                                    </p:anim>
                                    <p:anim calcmode="lin" valueType="num">
                                      <p:cBhvr>
                                        <p:cTn id="117" dur="250" fill="hold"/>
                                        <p:tgtEl>
                                          <p:spTgt spid="39"/>
                                        </p:tgtEl>
                                        <p:attrNameLst>
                                          <p:attrName>ppt_h</p:attrName>
                                        </p:attrNameLst>
                                      </p:cBhvr>
                                      <p:tavLst>
                                        <p:tav tm="0">
                                          <p:val>
                                            <p:fltVal val="0"/>
                                          </p:val>
                                        </p:tav>
                                        <p:tav tm="100000">
                                          <p:val>
                                            <p:strVal val="#ppt_h"/>
                                          </p:val>
                                        </p:tav>
                                      </p:tavLst>
                                    </p:anim>
                                    <p:animEffect transition="in" filter="fade">
                                      <p:cBhvr>
                                        <p:cTn id="118" dur="250"/>
                                        <p:tgtEl>
                                          <p:spTgt spid="39"/>
                                        </p:tgtEl>
                                      </p:cBhvr>
                                    </p:animEffect>
                                  </p:childTnLst>
                                </p:cTn>
                              </p:par>
                            </p:childTnLst>
                          </p:cTn>
                        </p:par>
                        <p:par>
                          <p:cTn id="119" fill="hold">
                            <p:stCondLst>
                              <p:cond delay="8150"/>
                            </p:stCondLst>
                            <p:childTnLst>
                              <p:par>
                                <p:cTn id="120" presetID="53" presetClass="entr" presetSubtype="16"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p:cTn id="122" dur="250" fill="hold"/>
                                        <p:tgtEl>
                                          <p:spTgt spid="29"/>
                                        </p:tgtEl>
                                        <p:attrNameLst>
                                          <p:attrName>ppt_w</p:attrName>
                                        </p:attrNameLst>
                                      </p:cBhvr>
                                      <p:tavLst>
                                        <p:tav tm="0">
                                          <p:val>
                                            <p:fltVal val="0"/>
                                          </p:val>
                                        </p:tav>
                                        <p:tav tm="100000">
                                          <p:val>
                                            <p:strVal val="#ppt_w"/>
                                          </p:val>
                                        </p:tav>
                                      </p:tavLst>
                                    </p:anim>
                                    <p:anim calcmode="lin" valueType="num">
                                      <p:cBhvr>
                                        <p:cTn id="123" dur="250" fill="hold"/>
                                        <p:tgtEl>
                                          <p:spTgt spid="29"/>
                                        </p:tgtEl>
                                        <p:attrNameLst>
                                          <p:attrName>ppt_h</p:attrName>
                                        </p:attrNameLst>
                                      </p:cBhvr>
                                      <p:tavLst>
                                        <p:tav tm="0">
                                          <p:val>
                                            <p:fltVal val="0"/>
                                          </p:val>
                                        </p:tav>
                                        <p:tav tm="100000">
                                          <p:val>
                                            <p:strVal val="#ppt_h"/>
                                          </p:val>
                                        </p:tav>
                                      </p:tavLst>
                                    </p:anim>
                                    <p:animEffect transition="in" filter="fade">
                                      <p:cBhvr>
                                        <p:cTn id="124" dur="250"/>
                                        <p:tgtEl>
                                          <p:spTgt spid="29"/>
                                        </p:tgtEl>
                                      </p:cBhvr>
                                    </p:animEffect>
                                  </p:childTnLst>
                                </p:cTn>
                              </p:par>
                            </p:childTnLst>
                          </p:cTn>
                        </p:par>
                        <p:par>
                          <p:cTn id="125" fill="hold">
                            <p:stCondLst>
                              <p:cond delay="8650"/>
                            </p:stCondLst>
                            <p:childTnLst>
                              <p:par>
                                <p:cTn id="126" presetID="53" presetClass="entr" presetSubtype="16" fill="hold" grpId="0" nodeType="afterEffect">
                                  <p:stCondLst>
                                    <p:cond delay="0"/>
                                  </p:stCondLst>
                                  <p:iterate type="lt">
                                    <p:tmPct val="10000"/>
                                  </p:iterate>
                                  <p:childTnLst>
                                    <p:set>
                                      <p:cBhvr>
                                        <p:cTn id="127" dur="1" fill="hold">
                                          <p:stCondLst>
                                            <p:cond delay="0"/>
                                          </p:stCondLst>
                                        </p:cTn>
                                        <p:tgtEl>
                                          <p:spTgt spid="28"/>
                                        </p:tgtEl>
                                        <p:attrNameLst>
                                          <p:attrName>style.visibility</p:attrName>
                                        </p:attrNameLst>
                                      </p:cBhvr>
                                      <p:to>
                                        <p:strVal val="visible"/>
                                      </p:to>
                                    </p:set>
                                    <p:anim calcmode="lin" valueType="num">
                                      <p:cBhvr>
                                        <p:cTn id="128" dur="250" fill="hold"/>
                                        <p:tgtEl>
                                          <p:spTgt spid="28"/>
                                        </p:tgtEl>
                                        <p:attrNameLst>
                                          <p:attrName>ppt_w</p:attrName>
                                        </p:attrNameLst>
                                      </p:cBhvr>
                                      <p:tavLst>
                                        <p:tav tm="0">
                                          <p:val>
                                            <p:fltVal val="0"/>
                                          </p:val>
                                        </p:tav>
                                        <p:tav tm="100000">
                                          <p:val>
                                            <p:strVal val="#ppt_w"/>
                                          </p:val>
                                        </p:tav>
                                      </p:tavLst>
                                    </p:anim>
                                    <p:anim calcmode="lin" valueType="num">
                                      <p:cBhvr>
                                        <p:cTn id="129" dur="250" fill="hold"/>
                                        <p:tgtEl>
                                          <p:spTgt spid="28"/>
                                        </p:tgtEl>
                                        <p:attrNameLst>
                                          <p:attrName>ppt_h</p:attrName>
                                        </p:attrNameLst>
                                      </p:cBhvr>
                                      <p:tavLst>
                                        <p:tav tm="0">
                                          <p:val>
                                            <p:fltVal val="0"/>
                                          </p:val>
                                        </p:tav>
                                        <p:tav tm="100000">
                                          <p:val>
                                            <p:strVal val="#ppt_h"/>
                                          </p:val>
                                        </p:tav>
                                      </p:tavLst>
                                    </p:anim>
                                    <p:animEffect transition="in" filter="fade">
                                      <p:cBhvr>
                                        <p:cTn id="130" dur="250"/>
                                        <p:tgtEl>
                                          <p:spTgt spid="28"/>
                                        </p:tgtEl>
                                      </p:cBhvr>
                                    </p:animEffect>
                                  </p:childTnLst>
                                </p:cTn>
                              </p:par>
                            </p:childTnLst>
                          </p:cTn>
                        </p:par>
                        <p:par>
                          <p:cTn id="131" fill="hold">
                            <p:stCondLst>
                              <p:cond delay="11125"/>
                            </p:stCondLst>
                            <p:childTnLst>
                              <p:par>
                                <p:cTn id="132" presetID="53" presetClass="entr" presetSubtype="16" fill="hold" grpId="0" nodeType="afterEffect">
                                  <p:stCondLst>
                                    <p:cond delay="0"/>
                                  </p:stCondLst>
                                  <p:childTnLst>
                                    <p:set>
                                      <p:cBhvr>
                                        <p:cTn id="133" dur="1" fill="hold">
                                          <p:stCondLst>
                                            <p:cond delay="0"/>
                                          </p:stCondLst>
                                        </p:cTn>
                                        <p:tgtEl>
                                          <p:spTgt spid="42"/>
                                        </p:tgtEl>
                                        <p:attrNameLst>
                                          <p:attrName>style.visibility</p:attrName>
                                        </p:attrNameLst>
                                      </p:cBhvr>
                                      <p:to>
                                        <p:strVal val="visible"/>
                                      </p:to>
                                    </p:set>
                                    <p:anim calcmode="lin" valueType="num">
                                      <p:cBhvr>
                                        <p:cTn id="134" dur="250" fill="hold"/>
                                        <p:tgtEl>
                                          <p:spTgt spid="42"/>
                                        </p:tgtEl>
                                        <p:attrNameLst>
                                          <p:attrName>ppt_w</p:attrName>
                                        </p:attrNameLst>
                                      </p:cBhvr>
                                      <p:tavLst>
                                        <p:tav tm="0">
                                          <p:val>
                                            <p:fltVal val="0"/>
                                          </p:val>
                                        </p:tav>
                                        <p:tav tm="100000">
                                          <p:val>
                                            <p:strVal val="#ppt_w"/>
                                          </p:val>
                                        </p:tav>
                                      </p:tavLst>
                                    </p:anim>
                                    <p:anim calcmode="lin" valueType="num">
                                      <p:cBhvr>
                                        <p:cTn id="135" dur="250" fill="hold"/>
                                        <p:tgtEl>
                                          <p:spTgt spid="42"/>
                                        </p:tgtEl>
                                        <p:attrNameLst>
                                          <p:attrName>ppt_h</p:attrName>
                                        </p:attrNameLst>
                                      </p:cBhvr>
                                      <p:tavLst>
                                        <p:tav tm="0">
                                          <p:val>
                                            <p:fltVal val="0"/>
                                          </p:val>
                                        </p:tav>
                                        <p:tav tm="100000">
                                          <p:val>
                                            <p:strVal val="#ppt_h"/>
                                          </p:val>
                                        </p:tav>
                                      </p:tavLst>
                                    </p:anim>
                                    <p:animEffect transition="in" filter="fade">
                                      <p:cBhvr>
                                        <p:cTn id="136" dur="250"/>
                                        <p:tgtEl>
                                          <p:spTgt spid="42"/>
                                        </p:tgtEl>
                                      </p:cBhvr>
                                    </p:animEffect>
                                  </p:childTnLst>
                                </p:cTn>
                              </p:par>
                            </p:childTnLst>
                          </p:cTn>
                        </p:par>
                        <p:par>
                          <p:cTn id="137" fill="hold">
                            <p:stCondLst>
                              <p:cond delay="11625"/>
                            </p:stCondLst>
                            <p:childTnLst>
                              <p:par>
                                <p:cTn id="138" presetID="53" presetClass="entr" presetSubtype="16" fill="hold" grpId="0" nodeType="afterEffect">
                                  <p:stCondLst>
                                    <p:cond delay="0"/>
                                  </p:stCondLst>
                                  <p:childTnLst>
                                    <p:set>
                                      <p:cBhvr>
                                        <p:cTn id="139" dur="1" fill="hold">
                                          <p:stCondLst>
                                            <p:cond delay="0"/>
                                          </p:stCondLst>
                                        </p:cTn>
                                        <p:tgtEl>
                                          <p:spTgt spid="35"/>
                                        </p:tgtEl>
                                        <p:attrNameLst>
                                          <p:attrName>style.visibility</p:attrName>
                                        </p:attrNameLst>
                                      </p:cBhvr>
                                      <p:to>
                                        <p:strVal val="visible"/>
                                      </p:to>
                                    </p:set>
                                    <p:anim calcmode="lin" valueType="num">
                                      <p:cBhvr>
                                        <p:cTn id="140" dur="250" fill="hold"/>
                                        <p:tgtEl>
                                          <p:spTgt spid="35"/>
                                        </p:tgtEl>
                                        <p:attrNameLst>
                                          <p:attrName>ppt_w</p:attrName>
                                        </p:attrNameLst>
                                      </p:cBhvr>
                                      <p:tavLst>
                                        <p:tav tm="0">
                                          <p:val>
                                            <p:fltVal val="0"/>
                                          </p:val>
                                        </p:tav>
                                        <p:tav tm="100000">
                                          <p:val>
                                            <p:strVal val="#ppt_w"/>
                                          </p:val>
                                        </p:tav>
                                      </p:tavLst>
                                    </p:anim>
                                    <p:anim calcmode="lin" valueType="num">
                                      <p:cBhvr>
                                        <p:cTn id="141" dur="250" fill="hold"/>
                                        <p:tgtEl>
                                          <p:spTgt spid="35"/>
                                        </p:tgtEl>
                                        <p:attrNameLst>
                                          <p:attrName>ppt_h</p:attrName>
                                        </p:attrNameLst>
                                      </p:cBhvr>
                                      <p:tavLst>
                                        <p:tav tm="0">
                                          <p:val>
                                            <p:fltVal val="0"/>
                                          </p:val>
                                        </p:tav>
                                        <p:tav tm="100000">
                                          <p:val>
                                            <p:strVal val="#ppt_h"/>
                                          </p:val>
                                        </p:tav>
                                      </p:tavLst>
                                    </p:anim>
                                    <p:animEffect transition="in" filter="fade">
                                      <p:cBhvr>
                                        <p:cTn id="142" dur="250"/>
                                        <p:tgtEl>
                                          <p:spTgt spid="35"/>
                                        </p:tgtEl>
                                      </p:cBhvr>
                                    </p:animEffect>
                                  </p:childTnLst>
                                </p:cTn>
                              </p:par>
                            </p:childTnLst>
                          </p:cTn>
                        </p:par>
                        <p:par>
                          <p:cTn id="143" fill="hold">
                            <p:stCondLst>
                              <p:cond delay="12125"/>
                            </p:stCondLst>
                            <p:childTnLst>
                              <p:par>
                                <p:cTn id="144" presetID="53" presetClass="entr" presetSubtype="16" fill="hold" grpId="0" nodeType="afterEffect">
                                  <p:stCondLst>
                                    <p:cond delay="0"/>
                                  </p:stCondLst>
                                  <p:iterate type="lt">
                                    <p:tmPct val="10000"/>
                                  </p:iterate>
                                  <p:childTnLst>
                                    <p:set>
                                      <p:cBhvr>
                                        <p:cTn id="145" dur="1" fill="hold">
                                          <p:stCondLst>
                                            <p:cond delay="0"/>
                                          </p:stCondLst>
                                        </p:cTn>
                                        <p:tgtEl>
                                          <p:spTgt spid="34"/>
                                        </p:tgtEl>
                                        <p:attrNameLst>
                                          <p:attrName>style.visibility</p:attrName>
                                        </p:attrNameLst>
                                      </p:cBhvr>
                                      <p:to>
                                        <p:strVal val="visible"/>
                                      </p:to>
                                    </p:set>
                                    <p:anim calcmode="lin" valueType="num">
                                      <p:cBhvr>
                                        <p:cTn id="146" dur="250" fill="hold"/>
                                        <p:tgtEl>
                                          <p:spTgt spid="34"/>
                                        </p:tgtEl>
                                        <p:attrNameLst>
                                          <p:attrName>ppt_w</p:attrName>
                                        </p:attrNameLst>
                                      </p:cBhvr>
                                      <p:tavLst>
                                        <p:tav tm="0">
                                          <p:val>
                                            <p:fltVal val="0"/>
                                          </p:val>
                                        </p:tav>
                                        <p:tav tm="100000">
                                          <p:val>
                                            <p:strVal val="#ppt_w"/>
                                          </p:val>
                                        </p:tav>
                                      </p:tavLst>
                                    </p:anim>
                                    <p:anim calcmode="lin" valueType="num">
                                      <p:cBhvr>
                                        <p:cTn id="147" dur="250" fill="hold"/>
                                        <p:tgtEl>
                                          <p:spTgt spid="34"/>
                                        </p:tgtEl>
                                        <p:attrNameLst>
                                          <p:attrName>ppt_h</p:attrName>
                                        </p:attrNameLst>
                                      </p:cBhvr>
                                      <p:tavLst>
                                        <p:tav tm="0">
                                          <p:val>
                                            <p:fltVal val="0"/>
                                          </p:val>
                                        </p:tav>
                                        <p:tav tm="100000">
                                          <p:val>
                                            <p:strVal val="#ppt_h"/>
                                          </p:val>
                                        </p:tav>
                                      </p:tavLst>
                                    </p:anim>
                                    <p:animEffect transition="in" filter="fade">
                                      <p:cBhvr>
                                        <p:cTn id="148" dur="250"/>
                                        <p:tgtEl>
                                          <p:spTgt spid="34"/>
                                        </p:tgtEl>
                                      </p:cBhvr>
                                    </p:animEffect>
                                  </p:childTnLst>
                                </p:cTn>
                              </p:par>
                            </p:childTnLst>
                          </p:cTn>
                        </p:par>
                        <p:par>
                          <p:cTn id="149" fill="hold">
                            <p:stCondLst>
                              <p:cond delay="15300"/>
                            </p:stCondLst>
                            <p:childTnLst>
                              <p:par>
                                <p:cTn id="150" presetID="53" presetClass="entr" presetSubtype="16"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 calcmode="lin" valueType="num">
                                      <p:cBhvr>
                                        <p:cTn id="152" dur="250" fill="hold"/>
                                        <p:tgtEl>
                                          <p:spTgt spid="40"/>
                                        </p:tgtEl>
                                        <p:attrNameLst>
                                          <p:attrName>ppt_w</p:attrName>
                                        </p:attrNameLst>
                                      </p:cBhvr>
                                      <p:tavLst>
                                        <p:tav tm="0">
                                          <p:val>
                                            <p:fltVal val="0"/>
                                          </p:val>
                                        </p:tav>
                                        <p:tav tm="100000">
                                          <p:val>
                                            <p:strVal val="#ppt_w"/>
                                          </p:val>
                                        </p:tav>
                                      </p:tavLst>
                                    </p:anim>
                                    <p:anim calcmode="lin" valueType="num">
                                      <p:cBhvr>
                                        <p:cTn id="153" dur="250" fill="hold"/>
                                        <p:tgtEl>
                                          <p:spTgt spid="40"/>
                                        </p:tgtEl>
                                        <p:attrNameLst>
                                          <p:attrName>ppt_h</p:attrName>
                                        </p:attrNameLst>
                                      </p:cBhvr>
                                      <p:tavLst>
                                        <p:tav tm="0">
                                          <p:val>
                                            <p:fltVal val="0"/>
                                          </p:val>
                                        </p:tav>
                                        <p:tav tm="100000">
                                          <p:val>
                                            <p:strVal val="#ppt_h"/>
                                          </p:val>
                                        </p:tav>
                                      </p:tavLst>
                                    </p:anim>
                                    <p:animEffect transition="in" filter="fade">
                                      <p:cBhvr>
                                        <p:cTn id="154" dur="250"/>
                                        <p:tgtEl>
                                          <p:spTgt spid="40"/>
                                        </p:tgtEl>
                                      </p:cBhvr>
                                    </p:animEffect>
                                  </p:childTnLst>
                                </p:cTn>
                              </p:par>
                            </p:childTnLst>
                          </p:cTn>
                        </p:par>
                        <p:par>
                          <p:cTn id="155" fill="hold">
                            <p:stCondLst>
                              <p:cond delay="15800"/>
                            </p:stCondLst>
                            <p:childTnLst>
                              <p:par>
                                <p:cTn id="156" presetID="53" presetClass="entr" presetSubtype="16" fill="hold" grpId="0" nodeType="afterEffect">
                                  <p:stCondLst>
                                    <p:cond delay="0"/>
                                  </p:stCondLst>
                                  <p:childTnLst>
                                    <p:set>
                                      <p:cBhvr>
                                        <p:cTn id="157" dur="1" fill="hold">
                                          <p:stCondLst>
                                            <p:cond delay="0"/>
                                          </p:stCondLst>
                                        </p:cTn>
                                        <p:tgtEl>
                                          <p:spTgt spid="31"/>
                                        </p:tgtEl>
                                        <p:attrNameLst>
                                          <p:attrName>style.visibility</p:attrName>
                                        </p:attrNameLst>
                                      </p:cBhvr>
                                      <p:to>
                                        <p:strVal val="visible"/>
                                      </p:to>
                                    </p:set>
                                    <p:anim calcmode="lin" valueType="num">
                                      <p:cBhvr>
                                        <p:cTn id="158" dur="250" fill="hold"/>
                                        <p:tgtEl>
                                          <p:spTgt spid="31"/>
                                        </p:tgtEl>
                                        <p:attrNameLst>
                                          <p:attrName>ppt_w</p:attrName>
                                        </p:attrNameLst>
                                      </p:cBhvr>
                                      <p:tavLst>
                                        <p:tav tm="0">
                                          <p:val>
                                            <p:fltVal val="0"/>
                                          </p:val>
                                        </p:tav>
                                        <p:tav tm="100000">
                                          <p:val>
                                            <p:strVal val="#ppt_w"/>
                                          </p:val>
                                        </p:tav>
                                      </p:tavLst>
                                    </p:anim>
                                    <p:anim calcmode="lin" valueType="num">
                                      <p:cBhvr>
                                        <p:cTn id="159" dur="250" fill="hold"/>
                                        <p:tgtEl>
                                          <p:spTgt spid="31"/>
                                        </p:tgtEl>
                                        <p:attrNameLst>
                                          <p:attrName>ppt_h</p:attrName>
                                        </p:attrNameLst>
                                      </p:cBhvr>
                                      <p:tavLst>
                                        <p:tav tm="0">
                                          <p:val>
                                            <p:fltVal val="0"/>
                                          </p:val>
                                        </p:tav>
                                        <p:tav tm="100000">
                                          <p:val>
                                            <p:strVal val="#ppt_h"/>
                                          </p:val>
                                        </p:tav>
                                      </p:tavLst>
                                    </p:anim>
                                    <p:animEffect transition="in" filter="fade">
                                      <p:cBhvr>
                                        <p:cTn id="160" dur="250"/>
                                        <p:tgtEl>
                                          <p:spTgt spid="31"/>
                                        </p:tgtEl>
                                      </p:cBhvr>
                                    </p:animEffect>
                                  </p:childTnLst>
                                </p:cTn>
                              </p:par>
                            </p:childTnLst>
                          </p:cTn>
                        </p:par>
                        <p:par>
                          <p:cTn id="161" fill="hold">
                            <p:stCondLst>
                              <p:cond delay="16300"/>
                            </p:stCondLst>
                            <p:childTnLst>
                              <p:par>
                                <p:cTn id="162" presetID="53" presetClass="entr" presetSubtype="16" fill="hold" grpId="0" nodeType="afterEffect">
                                  <p:stCondLst>
                                    <p:cond delay="0"/>
                                  </p:stCondLst>
                                  <p:iterate type="lt">
                                    <p:tmPct val="10000"/>
                                  </p:iterate>
                                  <p:childTnLst>
                                    <p:set>
                                      <p:cBhvr>
                                        <p:cTn id="163" dur="1" fill="hold">
                                          <p:stCondLst>
                                            <p:cond delay="0"/>
                                          </p:stCondLst>
                                        </p:cTn>
                                        <p:tgtEl>
                                          <p:spTgt spid="30"/>
                                        </p:tgtEl>
                                        <p:attrNameLst>
                                          <p:attrName>style.visibility</p:attrName>
                                        </p:attrNameLst>
                                      </p:cBhvr>
                                      <p:to>
                                        <p:strVal val="visible"/>
                                      </p:to>
                                    </p:set>
                                    <p:anim calcmode="lin" valueType="num">
                                      <p:cBhvr>
                                        <p:cTn id="164" dur="250" fill="hold"/>
                                        <p:tgtEl>
                                          <p:spTgt spid="30"/>
                                        </p:tgtEl>
                                        <p:attrNameLst>
                                          <p:attrName>ppt_w</p:attrName>
                                        </p:attrNameLst>
                                      </p:cBhvr>
                                      <p:tavLst>
                                        <p:tav tm="0">
                                          <p:val>
                                            <p:fltVal val="0"/>
                                          </p:val>
                                        </p:tav>
                                        <p:tav tm="100000">
                                          <p:val>
                                            <p:strVal val="#ppt_w"/>
                                          </p:val>
                                        </p:tav>
                                      </p:tavLst>
                                    </p:anim>
                                    <p:anim calcmode="lin" valueType="num">
                                      <p:cBhvr>
                                        <p:cTn id="165" dur="250" fill="hold"/>
                                        <p:tgtEl>
                                          <p:spTgt spid="30"/>
                                        </p:tgtEl>
                                        <p:attrNameLst>
                                          <p:attrName>ppt_h</p:attrName>
                                        </p:attrNameLst>
                                      </p:cBhvr>
                                      <p:tavLst>
                                        <p:tav tm="0">
                                          <p:val>
                                            <p:fltVal val="0"/>
                                          </p:val>
                                        </p:tav>
                                        <p:tav tm="100000">
                                          <p:val>
                                            <p:strVal val="#ppt_h"/>
                                          </p:val>
                                        </p:tav>
                                      </p:tavLst>
                                    </p:anim>
                                    <p:animEffect transition="in" filter="fade">
                                      <p:cBhvr>
                                        <p:cTn id="166" dur="250"/>
                                        <p:tgtEl>
                                          <p:spTgt spid="30"/>
                                        </p:tgtEl>
                                      </p:cBhvr>
                                    </p:animEffect>
                                  </p:childTnLst>
                                </p:cTn>
                              </p:par>
                            </p:childTnLst>
                          </p:cTn>
                        </p:par>
                        <p:par>
                          <p:cTn id="167" fill="hold">
                            <p:stCondLst>
                              <p:cond delay="19125"/>
                            </p:stCondLst>
                            <p:childTnLst>
                              <p:par>
                                <p:cTn id="168" presetID="53" presetClass="entr" presetSubtype="16" fill="hold" grpId="0" nodeType="afterEffect">
                                  <p:stCondLst>
                                    <p:cond delay="0"/>
                                  </p:stCondLst>
                                  <p:childTnLst>
                                    <p:set>
                                      <p:cBhvr>
                                        <p:cTn id="169" dur="1" fill="hold">
                                          <p:stCondLst>
                                            <p:cond delay="0"/>
                                          </p:stCondLst>
                                        </p:cTn>
                                        <p:tgtEl>
                                          <p:spTgt spid="41"/>
                                        </p:tgtEl>
                                        <p:attrNameLst>
                                          <p:attrName>style.visibility</p:attrName>
                                        </p:attrNameLst>
                                      </p:cBhvr>
                                      <p:to>
                                        <p:strVal val="visible"/>
                                      </p:to>
                                    </p:set>
                                    <p:anim calcmode="lin" valueType="num">
                                      <p:cBhvr>
                                        <p:cTn id="170" dur="250" fill="hold"/>
                                        <p:tgtEl>
                                          <p:spTgt spid="41"/>
                                        </p:tgtEl>
                                        <p:attrNameLst>
                                          <p:attrName>ppt_w</p:attrName>
                                        </p:attrNameLst>
                                      </p:cBhvr>
                                      <p:tavLst>
                                        <p:tav tm="0">
                                          <p:val>
                                            <p:fltVal val="0"/>
                                          </p:val>
                                        </p:tav>
                                        <p:tav tm="100000">
                                          <p:val>
                                            <p:strVal val="#ppt_w"/>
                                          </p:val>
                                        </p:tav>
                                      </p:tavLst>
                                    </p:anim>
                                    <p:anim calcmode="lin" valueType="num">
                                      <p:cBhvr>
                                        <p:cTn id="171" dur="250" fill="hold"/>
                                        <p:tgtEl>
                                          <p:spTgt spid="41"/>
                                        </p:tgtEl>
                                        <p:attrNameLst>
                                          <p:attrName>ppt_h</p:attrName>
                                        </p:attrNameLst>
                                      </p:cBhvr>
                                      <p:tavLst>
                                        <p:tav tm="0">
                                          <p:val>
                                            <p:fltVal val="0"/>
                                          </p:val>
                                        </p:tav>
                                        <p:tav tm="100000">
                                          <p:val>
                                            <p:strVal val="#ppt_h"/>
                                          </p:val>
                                        </p:tav>
                                      </p:tavLst>
                                    </p:anim>
                                    <p:animEffect transition="in" filter="fade">
                                      <p:cBhvr>
                                        <p:cTn id="172" dur="250"/>
                                        <p:tgtEl>
                                          <p:spTgt spid="41"/>
                                        </p:tgtEl>
                                      </p:cBhvr>
                                    </p:animEffect>
                                  </p:childTnLst>
                                </p:cTn>
                              </p:par>
                            </p:childTnLst>
                          </p:cTn>
                        </p:par>
                        <p:par>
                          <p:cTn id="173" fill="hold">
                            <p:stCondLst>
                              <p:cond delay="19625"/>
                            </p:stCondLst>
                            <p:childTnLst>
                              <p:par>
                                <p:cTn id="174" presetID="53" presetClass="entr" presetSubtype="16" fill="hold" grpId="0" nodeType="afterEffect">
                                  <p:stCondLst>
                                    <p:cond delay="0"/>
                                  </p:stCondLst>
                                  <p:childTnLst>
                                    <p:set>
                                      <p:cBhvr>
                                        <p:cTn id="175" dur="1" fill="hold">
                                          <p:stCondLst>
                                            <p:cond delay="0"/>
                                          </p:stCondLst>
                                        </p:cTn>
                                        <p:tgtEl>
                                          <p:spTgt spid="37"/>
                                        </p:tgtEl>
                                        <p:attrNameLst>
                                          <p:attrName>style.visibility</p:attrName>
                                        </p:attrNameLst>
                                      </p:cBhvr>
                                      <p:to>
                                        <p:strVal val="visible"/>
                                      </p:to>
                                    </p:set>
                                    <p:anim calcmode="lin" valueType="num">
                                      <p:cBhvr>
                                        <p:cTn id="176" dur="250" fill="hold"/>
                                        <p:tgtEl>
                                          <p:spTgt spid="37"/>
                                        </p:tgtEl>
                                        <p:attrNameLst>
                                          <p:attrName>ppt_w</p:attrName>
                                        </p:attrNameLst>
                                      </p:cBhvr>
                                      <p:tavLst>
                                        <p:tav tm="0">
                                          <p:val>
                                            <p:fltVal val="0"/>
                                          </p:val>
                                        </p:tav>
                                        <p:tav tm="100000">
                                          <p:val>
                                            <p:strVal val="#ppt_w"/>
                                          </p:val>
                                        </p:tav>
                                      </p:tavLst>
                                    </p:anim>
                                    <p:anim calcmode="lin" valueType="num">
                                      <p:cBhvr>
                                        <p:cTn id="177" dur="250" fill="hold"/>
                                        <p:tgtEl>
                                          <p:spTgt spid="37"/>
                                        </p:tgtEl>
                                        <p:attrNameLst>
                                          <p:attrName>ppt_h</p:attrName>
                                        </p:attrNameLst>
                                      </p:cBhvr>
                                      <p:tavLst>
                                        <p:tav tm="0">
                                          <p:val>
                                            <p:fltVal val="0"/>
                                          </p:val>
                                        </p:tav>
                                        <p:tav tm="100000">
                                          <p:val>
                                            <p:strVal val="#ppt_h"/>
                                          </p:val>
                                        </p:tav>
                                      </p:tavLst>
                                    </p:anim>
                                    <p:animEffect transition="in" filter="fade">
                                      <p:cBhvr>
                                        <p:cTn id="178" dur="250"/>
                                        <p:tgtEl>
                                          <p:spTgt spid="37"/>
                                        </p:tgtEl>
                                      </p:cBhvr>
                                    </p:animEffect>
                                  </p:childTnLst>
                                </p:cTn>
                              </p:par>
                            </p:childTnLst>
                          </p:cTn>
                        </p:par>
                        <p:par>
                          <p:cTn id="179" fill="hold">
                            <p:stCondLst>
                              <p:cond delay="20125"/>
                            </p:stCondLst>
                            <p:childTnLst>
                              <p:par>
                                <p:cTn id="180" presetID="53" presetClass="entr" presetSubtype="16" fill="hold" grpId="0" nodeType="afterEffect">
                                  <p:stCondLst>
                                    <p:cond delay="0"/>
                                  </p:stCondLst>
                                  <p:iterate type="lt">
                                    <p:tmPct val="10000"/>
                                  </p:iterate>
                                  <p:childTnLst>
                                    <p:set>
                                      <p:cBhvr>
                                        <p:cTn id="181" dur="1" fill="hold">
                                          <p:stCondLst>
                                            <p:cond delay="0"/>
                                          </p:stCondLst>
                                        </p:cTn>
                                        <p:tgtEl>
                                          <p:spTgt spid="36"/>
                                        </p:tgtEl>
                                        <p:attrNameLst>
                                          <p:attrName>style.visibility</p:attrName>
                                        </p:attrNameLst>
                                      </p:cBhvr>
                                      <p:to>
                                        <p:strVal val="visible"/>
                                      </p:to>
                                    </p:set>
                                    <p:anim calcmode="lin" valueType="num">
                                      <p:cBhvr>
                                        <p:cTn id="182" dur="250" fill="hold"/>
                                        <p:tgtEl>
                                          <p:spTgt spid="36"/>
                                        </p:tgtEl>
                                        <p:attrNameLst>
                                          <p:attrName>ppt_w</p:attrName>
                                        </p:attrNameLst>
                                      </p:cBhvr>
                                      <p:tavLst>
                                        <p:tav tm="0">
                                          <p:val>
                                            <p:fltVal val="0"/>
                                          </p:val>
                                        </p:tav>
                                        <p:tav tm="100000">
                                          <p:val>
                                            <p:strVal val="#ppt_w"/>
                                          </p:val>
                                        </p:tav>
                                      </p:tavLst>
                                    </p:anim>
                                    <p:anim calcmode="lin" valueType="num">
                                      <p:cBhvr>
                                        <p:cTn id="183" dur="250" fill="hold"/>
                                        <p:tgtEl>
                                          <p:spTgt spid="36"/>
                                        </p:tgtEl>
                                        <p:attrNameLst>
                                          <p:attrName>ppt_h</p:attrName>
                                        </p:attrNameLst>
                                      </p:cBhvr>
                                      <p:tavLst>
                                        <p:tav tm="0">
                                          <p:val>
                                            <p:fltVal val="0"/>
                                          </p:val>
                                        </p:tav>
                                        <p:tav tm="100000">
                                          <p:val>
                                            <p:strVal val="#ppt_h"/>
                                          </p:val>
                                        </p:tav>
                                      </p:tavLst>
                                    </p:anim>
                                    <p:animEffect transition="in" filter="fade">
                                      <p:cBhvr>
                                        <p:cTn id="184"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bldLvl="0" animBg="1"/>
      <p:bldP spid="44" grpId="1" bldLvl="0" animBg="1"/>
      <p:bldP spid="44" grpId="2" bldLvl="0" animBg="1"/>
      <p:bldP spid="45" grpId="0"/>
      <p:bldP spid="45" grpId="1"/>
      <p:bldP spid="45"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850" y="85725"/>
            <a:ext cx="5031740" cy="539750"/>
            <a:chOff x="4717143" y="762772"/>
            <a:chExt cx="8354794" cy="720000"/>
          </a:xfrm>
        </p:grpSpPr>
        <p:sp>
          <p:nvSpPr>
            <p:cNvPr id="4" name="圆角矩形 3"/>
            <p:cNvSpPr/>
            <p:nvPr/>
          </p:nvSpPr>
          <p:spPr>
            <a:xfrm>
              <a:off x="4717143" y="762772"/>
              <a:ext cx="8354794"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5007094" y="827148"/>
              <a:ext cx="1187216"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02</a:t>
              </a:r>
              <a:endParaRPr lang="zh-CN" alt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6193255" y="822066"/>
              <a:ext cx="6430577"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Program Features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 name="Freeform 8"/>
          <p:cNvSpPr/>
          <p:nvPr/>
        </p:nvSpPr>
        <p:spPr bwMode="auto">
          <a:xfrm>
            <a:off x="5176520" y="1890395"/>
            <a:ext cx="1847850" cy="178879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kern="0">
              <a:solidFill>
                <a:sysClr val="window" lastClr="FFFFFF"/>
              </a:solidFill>
              <a:latin typeface="Arial" panose="020B0604020202020204"/>
              <a:ea typeface="微软雅黑" panose="020B0503020204020204" pitchFamily="34" charset="-122"/>
              <a:cs typeface="宋体" panose="02010600030101010101" pitchFamily="2" charset="-122"/>
            </a:endParaRPr>
          </a:p>
        </p:txBody>
      </p:sp>
      <p:sp>
        <p:nvSpPr>
          <p:cNvPr id="10" name="Freeform 6"/>
          <p:cNvSpPr/>
          <p:nvPr/>
        </p:nvSpPr>
        <p:spPr bwMode="auto">
          <a:xfrm>
            <a:off x="2954655" y="2226945"/>
            <a:ext cx="3077845" cy="2978150"/>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kern="0">
              <a:solidFill>
                <a:sysClr val="window" lastClr="FFFFFF"/>
              </a:solidFill>
              <a:latin typeface="Arial" panose="020B0604020202020204"/>
              <a:ea typeface="微软雅黑" panose="020B0503020204020204" pitchFamily="34" charset="-122"/>
              <a:cs typeface="宋体" panose="02010600030101010101" pitchFamily="2" charset="-122"/>
            </a:endParaRPr>
          </a:p>
        </p:txBody>
      </p:sp>
      <p:sp>
        <p:nvSpPr>
          <p:cNvPr id="12" name="Freeform 8"/>
          <p:cNvSpPr/>
          <p:nvPr/>
        </p:nvSpPr>
        <p:spPr bwMode="auto">
          <a:xfrm>
            <a:off x="5109210" y="3797935"/>
            <a:ext cx="1867535" cy="1760220"/>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kern="0">
              <a:solidFill>
                <a:sysClr val="window" lastClr="FFFFFF"/>
              </a:solidFill>
              <a:latin typeface="Arial" panose="020B0604020202020204"/>
              <a:ea typeface="微软雅黑" panose="020B0503020204020204" pitchFamily="34" charset="-122"/>
              <a:cs typeface="宋体" panose="02010600030101010101" pitchFamily="2" charset="-122"/>
            </a:endParaRPr>
          </a:p>
        </p:txBody>
      </p:sp>
      <p:sp>
        <p:nvSpPr>
          <p:cNvPr id="13" name="Freeform 9"/>
          <p:cNvSpPr/>
          <p:nvPr/>
        </p:nvSpPr>
        <p:spPr bwMode="auto">
          <a:xfrm>
            <a:off x="6125210" y="3028950"/>
            <a:ext cx="1550670" cy="149923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p>
            <a:pPr>
              <a:defRPr/>
            </a:pPr>
            <a:endParaRPr lang="zh-CN" altLang="en-US" sz="1015">
              <a:solidFill>
                <a:sysClr val="window" lastClr="FFFFFF"/>
              </a:solidFill>
              <a:latin typeface="微软雅黑" panose="020B0503020204020204" pitchFamily="34" charset="-122"/>
              <a:ea typeface="微软雅黑" panose="020B0503020204020204" pitchFamily="34" charset="-122"/>
            </a:endParaRPr>
          </a:p>
        </p:txBody>
      </p:sp>
      <p:cxnSp>
        <p:nvCxnSpPr>
          <p:cNvPr id="6" name="直接连接符 5"/>
          <p:cNvCxnSpPr>
            <a:cxnSpLocks noChangeShapeType="1"/>
          </p:cNvCxnSpPr>
          <p:nvPr/>
        </p:nvCxnSpPr>
        <p:spPr bwMode="auto">
          <a:xfrm flipV="1">
            <a:off x="6115685" y="1847215"/>
            <a:ext cx="4891405" cy="34290"/>
          </a:xfrm>
          <a:prstGeom prst="line">
            <a:avLst/>
          </a:prstGeom>
          <a:noFill/>
          <a:ln w="9525" algn="ctr">
            <a:solidFill>
              <a:srgbClr val="C00000"/>
            </a:solidFill>
            <a:round/>
          </a:ln>
        </p:spPr>
      </p:cxnSp>
      <p:cxnSp>
        <p:nvCxnSpPr>
          <p:cNvPr id="7" name="直接连接符 6"/>
          <p:cNvCxnSpPr>
            <a:cxnSpLocks noChangeShapeType="1"/>
          </p:cNvCxnSpPr>
          <p:nvPr/>
        </p:nvCxnSpPr>
        <p:spPr bwMode="auto">
          <a:xfrm>
            <a:off x="7655560" y="3786505"/>
            <a:ext cx="3972560" cy="3175"/>
          </a:xfrm>
          <a:prstGeom prst="line">
            <a:avLst/>
          </a:prstGeom>
          <a:noFill/>
          <a:ln w="9525" algn="ctr">
            <a:solidFill>
              <a:srgbClr val="C00000"/>
            </a:solidFill>
            <a:round/>
          </a:ln>
        </p:spPr>
      </p:cxnSp>
      <p:cxnSp>
        <p:nvCxnSpPr>
          <p:cNvPr id="9" name="直接连接符 8"/>
          <p:cNvCxnSpPr>
            <a:cxnSpLocks noChangeShapeType="1"/>
          </p:cNvCxnSpPr>
          <p:nvPr/>
        </p:nvCxnSpPr>
        <p:spPr bwMode="auto">
          <a:xfrm>
            <a:off x="6053455" y="5543550"/>
            <a:ext cx="5439410" cy="1905"/>
          </a:xfrm>
          <a:prstGeom prst="line">
            <a:avLst/>
          </a:prstGeom>
          <a:noFill/>
          <a:ln w="9525" algn="ctr">
            <a:solidFill>
              <a:srgbClr val="C00000"/>
            </a:solidFill>
            <a:round/>
          </a:ln>
        </p:spPr>
      </p:cxnSp>
      <p:sp>
        <p:nvSpPr>
          <p:cNvPr id="11" name="TextBox 44"/>
          <p:cNvSpPr txBox="1"/>
          <p:nvPr/>
        </p:nvSpPr>
        <p:spPr>
          <a:xfrm>
            <a:off x="3446145" y="3382645"/>
            <a:ext cx="2267585" cy="682625"/>
          </a:xfrm>
          <a:prstGeom prst="rect">
            <a:avLst/>
          </a:prstGeom>
          <a:noFill/>
        </p:spPr>
        <p:txBody>
          <a:bodyPr wrap="square" lIns="68576" tIns="34288" rIns="68576" bIns="34288">
            <a:spAutoFit/>
          </a:bodyPr>
          <a:p>
            <a:pPr algn="ctr">
              <a:buFont typeface="Arial" panose="020B0604020202020204" pitchFamily="34" charset="0"/>
              <a:buNone/>
              <a:defRPr/>
            </a:pPr>
            <a:r>
              <a:rPr lang="en-US" altLang="zh-CN" sz="4000" b="1" dirty="0">
                <a:solidFill>
                  <a:sysClr val="window" lastClr="FFFFFF"/>
                </a:solidFill>
                <a:latin typeface="微软雅黑" panose="020B0503020204020204" pitchFamily="34" charset="-122"/>
                <a:ea typeface="微软雅黑" panose="020B0503020204020204" pitchFamily="34" charset="-122"/>
              </a:rPr>
              <a:t>S</a:t>
            </a:r>
            <a:r>
              <a:rPr lang="zh-CN" altLang="en-US" sz="4000" b="1" dirty="0">
                <a:solidFill>
                  <a:sysClr val="window" lastClr="FFFFFF"/>
                </a:solidFill>
                <a:latin typeface="微软雅黑" panose="020B0503020204020204" pitchFamily="34" charset="-122"/>
                <a:ea typeface="微软雅黑" panose="020B0503020204020204" pitchFamily="34" charset="-122"/>
              </a:rPr>
              <a:t>tability</a:t>
            </a:r>
            <a:endParaRPr lang="zh-CN" altLang="en-US" sz="4000" b="1" dirty="0">
              <a:solidFill>
                <a:sysClr val="window" lastClr="FFFFFF"/>
              </a:solidFill>
              <a:latin typeface="微软雅黑" panose="020B0503020204020204" pitchFamily="34" charset="-122"/>
              <a:ea typeface="微软雅黑" panose="020B0503020204020204" pitchFamily="34" charset="-122"/>
            </a:endParaRPr>
          </a:p>
        </p:txBody>
      </p:sp>
      <p:sp>
        <p:nvSpPr>
          <p:cNvPr id="46" name="TextBox 46"/>
          <p:cNvSpPr txBox="1"/>
          <p:nvPr/>
        </p:nvSpPr>
        <p:spPr>
          <a:xfrm>
            <a:off x="5332730" y="2602230"/>
            <a:ext cx="1564005" cy="344170"/>
          </a:xfrm>
          <a:prstGeom prst="rect">
            <a:avLst/>
          </a:prstGeom>
          <a:noFill/>
        </p:spPr>
        <p:txBody>
          <a:bodyPr wrap="square" lIns="68576" tIns="34288" rIns="68576" bIns="34288">
            <a:spAutoFit/>
          </a:bodyPr>
          <a:p>
            <a:pPr algn="ctr">
              <a:buFont typeface="Arial" panose="020B0604020202020204" pitchFamily="34" charset="0"/>
              <a:buNone/>
              <a:defRPr/>
            </a:pPr>
            <a:r>
              <a:rPr lang="zh-CN" altLang="en-US" b="1" dirty="0">
                <a:solidFill>
                  <a:sysClr val="window" lastClr="FFFFFF"/>
                </a:solidFill>
                <a:latin typeface="微软雅黑" panose="020B0503020204020204" pitchFamily="34" charset="-122"/>
                <a:ea typeface="微软雅黑" panose="020B0503020204020204" pitchFamily="34" charset="-122"/>
              </a:rPr>
              <a:t>Ease of Use</a:t>
            </a:r>
            <a:endParaRPr lang="zh-CN" altLang="en-US" b="1" dirty="0">
              <a:solidFill>
                <a:sysClr val="window" lastClr="FFFFFF"/>
              </a:solidFill>
              <a:latin typeface="微软雅黑" panose="020B0503020204020204" pitchFamily="34" charset="-122"/>
              <a:ea typeface="微软雅黑" panose="020B0503020204020204" pitchFamily="34" charset="-122"/>
            </a:endParaRPr>
          </a:p>
        </p:txBody>
      </p:sp>
      <p:sp>
        <p:nvSpPr>
          <p:cNvPr id="47" name="TextBox 48"/>
          <p:cNvSpPr txBox="1"/>
          <p:nvPr/>
        </p:nvSpPr>
        <p:spPr>
          <a:xfrm>
            <a:off x="5100955" y="4500880"/>
            <a:ext cx="2011045" cy="436245"/>
          </a:xfrm>
          <a:prstGeom prst="rect">
            <a:avLst/>
          </a:prstGeom>
          <a:noFill/>
        </p:spPr>
        <p:txBody>
          <a:bodyPr wrap="square" lIns="68576" tIns="34288" rIns="68576" bIns="34288">
            <a:spAutoFit/>
          </a:bodyPr>
          <a:p>
            <a:pPr algn="ctr">
              <a:buFont typeface="Arial" panose="020B0604020202020204" pitchFamily="34" charset="0"/>
              <a:buNone/>
              <a:defRPr/>
            </a:pPr>
            <a:r>
              <a:rPr lang="en-US" altLang="zh-CN" sz="2400" b="1" dirty="0">
                <a:solidFill>
                  <a:sysClr val="window" lastClr="FFFFFF"/>
                </a:solidFill>
                <a:latin typeface="微软雅黑" panose="020B0503020204020204" pitchFamily="34" charset="-122"/>
                <a:ea typeface="微软雅黑" panose="020B0503020204020204" pitchFamily="34" charset="-122"/>
              </a:rPr>
              <a:t>L</a:t>
            </a:r>
            <a:r>
              <a:rPr lang="zh-CN" altLang="en-US" sz="2400" b="1" dirty="0">
                <a:solidFill>
                  <a:sysClr val="window" lastClr="FFFFFF"/>
                </a:solidFill>
                <a:latin typeface="微软雅黑" panose="020B0503020204020204" pitchFamily="34" charset="-122"/>
                <a:ea typeface="微软雅黑" panose="020B0503020204020204" pitchFamily="34" charset="-122"/>
              </a:rPr>
              <a:t>ow cost</a:t>
            </a:r>
            <a:endParaRPr lang="zh-CN" altLang="en-US" sz="2400" b="1" dirty="0">
              <a:solidFill>
                <a:sysClr val="window" lastClr="FFFFFF"/>
              </a:solidFill>
              <a:latin typeface="微软雅黑" panose="020B0503020204020204" pitchFamily="34" charset="-122"/>
              <a:ea typeface="微软雅黑" panose="020B0503020204020204" pitchFamily="34" charset="-122"/>
            </a:endParaRPr>
          </a:p>
        </p:txBody>
      </p:sp>
      <p:sp>
        <p:nvSpPr>
          <p:cNvPr id="48" name="TextBox 50"/>
          <p:cNvSpPr txBox="1"/>
          <p:nvPr/>
        </p:nvSpPr>
        <p:spPr>
          <a:xfrm>
            <a:off x="6122035" y="3596640"/>
            <a:ext cx="1564005" cy="313055"/>
          </a:xfrm>
          <a:prstGeom prst="rect">
            <a:avLst/>
          </a:prstGeom>
          <a:noFill/>
        </p:spPr>
        <p:txBody>
          <a:bodyPr wrap="square" lIns="68576" tIns="34288" rIns="68576" bIns="34288">
            <a:spAutoFit/>
          </a:bodyPr>
          <a:p>
            <a:pPr algn="ctr">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compatibility</a:t>
            </a:r>
            <a:endParaRPr lang="zh-CN" altLang="en-US" sz="1600" b="1" dirty="0">
              <a:solidFill>
                <a:sysClr val="window" lastClr="FFFFFF"/>
              </a:solidFill>
              <a:latin typeface="微软雅黑" panose="020B0503020204020204" pitchFamily="34" charset="-122"/>
              <a:ea typeface="微软雅黑" panose="020B0503020204020204" pitchFamily="34" charset="-122"/>
            </a:endParaRPr>
          </a:p>
        </p:txBody>
      </p:sp>
      <p:sp>
        <p:nvSpPr>
          <p:cNvPr id="49" name="矩形 48"/>
          <p:cNvSpPr/>
          <p:nvPr/>
        </p:nvSpPr>
        <p:spPr>
          <a:xfrm>
            <a:off x="7092315" y="1833245"/>
            <a:ext cx="4675505" cy="1050290"/>
          </a:xfrm>
          <a:prstGeom prst="rect">
            <a:avLst/>
          </a:prstGeom>
        </p:spPr>
        <p:txBody>
          <a:bodyPr wrap="square">
            <a:spAutoFit/>
          </a:bodyPr>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rPr>
              <a:t>This solution has good usability for users and managers, low maintenance and management learning costs, and avoids the high learning costs of virtualization solutions affecting the convenience of user use</a:t>
            </a:r>
            <a:r>
              <a:rPr lang="en-US" altLang="zh-CN" sz="1200" dirty="0">
                <a:solidFill>
                  <a:sysClr val="window" lastClr="FFFFFF"/>
                </a:solidFill>
                <a:latin typeface="微软雅黑" panose="020B0503020204020204" pitchFamily="34" charset="-122"/>
                <a:ea typeface="微软雅黑" panose="020B0503020204020204" pitchFamily="34" charset="-122"/>
              </a:rPr>
              <a:t>.</a:t>
            </a:r>
            <a:endParaRPr lang="en-US" altLang="zh-CN" sz="1200" dirty="0">
              <a:solidFill>
                <a:sysClr val="window" lastClr="FFFFFF"/>
              </a:solidFill>
              <a:latin typeface="微软雅黑" panose="020B0503020204020204" pitchFamily="34" charset="-122"/>
              <a:ea typeface="微软雅黑" panose="020B0503020204020204" pitchFamily="34" charset="-122"/>
            </a:endParaRPr>
          </a:p>
        </p:txBody>
      </p:sp>
      <p:sp>
        <p:nvSpPr>
          <p:cNvPr id="50" name="矩形 49"/>
          <p:cNvSpPr/>
          <p:nvPr/>
        </p:nvSpPr>
        <p:spPr>
          <a:xfrm>
            <a:off x="7673340" y="2769235"/>
            <a:ext cx="4136390" cy="1050290"/>
          </a:xfrm>
          <a:prstGeom prst="rect">
            <a:avLst/>
          </a:prstGeom>
        </p:spPr>
        <p:txBody>
          <a:bodyPr wrap="square">
            <a:spAutoFit/>
          </a:bodyPr>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rPr>
              <a:t>This solution has extremely high compatibility with all commonly used external devices, avoiding issues such as low device compatibility and slow link speed caused by virtualization scheme device redirection</a:t>
            </a:r>
            <a:r>
              <a:rPr lang="en-US" altLang="zh-CN" sz="1200" dirty="0">
                <a:solidFill>
                  <a:sysClr val="window" lastClr="FFFFFF"/>
                </a:solidFill>
                <a:latin typeface="微软雅黑" panose="020B0503020204020204" pitchFamily="34" charset="-122"/>
                <a:ea typeface="微软雅黑" panose="020B0503020204020204" pitchFamily="34" charset="-122"/>
              </a:rPr>
              <a:t>.</a:t>
            </a:r>
            <a:endParaRPr lang="en-US" altLang="zh-CN" sz="1200" dirty="0">
              <a:solidFill>
                <a:sysClr val="window" lastClr="FFFFFF"/>
              </a:solidFill>
              <a:latin typeface="微软雅黑" panose="020B0503020204020204" pitchFamily="34" charset="-122"/>
              <a:ea typeface="微软雅黑" panose="020B0503020204020204" pitchFamily="34" charset="-122"/>
            </a:endParaRPr>
          </a:p>
        </p:txBody>
      </p:sp>
      <p:sp>
        <p:nvSpPr>
          <p:cNvPr id="51" name="矩形 50"/>
          <p:cNvSpPr/>
          <p:nvPr/>
        </p:nvSpPr>
        <p:spPr>
          <a:xfrm>
            <a:off x="7245985" y="4048760"/>
            <a:ext cx="4382135" cy="1529715"/>
          </a:xfrm>
          <a:prstGeom prst="rect">
            <a:avLst/>
          </a:prstGeom>
        </p:spPr>
        <p:txBody>
          <a:bodyPr wrap="square">
            <a:spAutoFit/>
          </a:bodyPr>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rPr>
              <a:t>This solution has no strict requirements for servers and terminal devices, and can adapt to all types of low-end and high-end devices, providing users with multiple choices, meeting the needs of universities at multiple levels such as general education, higher education, and vocational education</a:t>
            </a:r>
            <a:r>
              <a:rPr lang="en-US" altLang="zh-CN" sz="1200" dirty="0">
                <a:solidFill>
                  <a:sysClr val="window" lastClr="FFFFFF"/>
                </a:solidFill>
                <a:latin typeface="微软雅黑" panose="020B0503020204020204" pitchFamily="34" charset="-122"/>
                <a:ea typeface="微软雅黑" panose="020B0503020204020204" pitchFamily="34" charset="-122"/>
              </a:rPr>
              <a:t>.</a:t>
            </a:r>
            <a:endParaRPr lang="en-US" altLang="zh-CN" sz="1200" dirty="0">
              <a:solidFill>
                <a:sysClr val="window" lastClr="FFFFFF"/>
              </a:solidFill>
              <a:latin typeface="微软雅黑" panose="020B0503020204020204" pitchFamily="34" charset="-122"/>
              <a:ea typeface="微软雅黑" panose="020B0503020204020204" pitchFamily="34" charset="-122"/>
            </a:endParaRPr>
          </a:p>
        </p:txBody>
      </p:sp>
      <p:cxnSp>
        <p:nvCxnSpPr>
          <p:cNvPr id="52" name="直接连接符 51"/>
          <p:cNvCxnSpPr>
            <a:cxnSpLocks noChangeShapeType="1"/>
          </p:cNvCxnSpPr>
          <p:nvPr/>
        </p:nvCxnSpPr>
        <p:spPr bwMode="auto">
          <a:xfrm flipV="1">
            <a:off x="254635" y="3686810"/>
            <a:ext cx="2708275" cy="3810"/>
          </a:xfrm>
          <a:prstGeom prst="line">
            <a:avLst/>
          </a:prstGeom>
          <a:noFill/>
          <a:ln w="9525" algn="ctr">
            <a:solidFill>
              <a:srgbClr val="C00000"/>
            </a:solidFill>
            <a:round/>
          </a:ln>
        </p:spPr>
      </p:cxnSp>
      <p:sp>
        <p:nvSpPr>
          <p:cNvPr id="53" name="矩形 52"/>
          <p:cNvSpPr/>
          <p:nvPr/>
        </p:nvSpPr>
        <p:spPr>
          <a:xfrm>
            <a:off x="180975" y="1983740"/>
            <a:ext cx="2898140" cy="1769745"/>
          </a:xfrm>
          <a:prstGeom prst="rect">
            <a:avLst/>
          </a:prstGeom>
        </p:spPr>
        <p:txBody>
          <a:bodyPr wrap="square">
            <a:spAutoFit/>
          </a:bodyPr>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rPr>
              <a:t>Compared to mainstream virtualization solutions, this</a:t>
            </a:r>
            <a:endParaRPr lang="zh-CN" altLang="en-US" sz="1200" dirty="0">
              <a:solidFill>
                <a:sysClr val="window" lastClr="FFFFFF"/>
              </a:solidFill>
              <a:latin typeface="微软雅黑" panose="020B0503020204020204" pitchFamily="34" charset="-122"/>
              <a:ea typeface="微软雅黑" panose="020B0503020204020204" pitchFamily="34" charset="-122"/>
            </a:endParaRPr>
          </a:p>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rPr>
              <a:t>solution has good stability and extremely low dependence on the network and servers. When network conditions or server downtime occur, it does not affect normal use</a:t>
            </a:r>
            <a:r>
              <a:rPr lang="en-US" altLang="zh-CN" sz="1200" dirty="0">
                <a:solidFill>
                  <a:sysClr val="window" lastClr="FFFFFF"/>
                </a:solidFill>
                <a:latin typeface="微软雅黑" panose="020B0503020204020204" pitchFamily="34" charset="-122"/>
                <a:ea typeface="微软雅黑" panose="020B0503020204020204" pitchFamily="34" charset="-122"/>
              </a:rPr>
              <a:t>.</a:t>
            </a:r>
            <a:endParaRPr lang="en-US" altLang="zh-CN" sz="1200" dirty="0">
              <a:solidFill>
                <a:sysClr val="window" lastClr="FFFFFF"/>
              </a:solidFill>
              <a:latin typeface="微软雅黑" panose="020B0503020204020204" pitchFamily="34" charset="-122"/>
              <a:ea typeface="微软雅黑" panose="020B0503020204020204" pitchFamily="34" charset="-122"/>
            </a:endParaRPr>
          </a:p>
        </p:txBody>
      </p:sp>
      <p:sp>
        <p:nvSpPr>
          <p:cNvPr id="54" name="Freeform 9"/>
          <p:cNvSpPr/>
          <p:nvPr/>
        </p:nvSpPr>
        <p:spPr bwMode="auto">
          <a:xfrm>
            <a:off x="2505075" y="1169670"/>
            <a:ext cx="2000250" cy="1896110"/>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p>
            <a:pPr>
              <a:defRPr/>
            </a:pPr>
            <a:endParaRPr lang="zh-CN" altLang="en-US" sz="1015">
              <a:solidFill>
                <a:sysClr val="window" lastClr="FFFFFF"/>
              </a:solidFill>
              <a:latin typeface="微软雅黑" panose="020B0503020204020204" pitchFamily="34" charset="-122"/>
              <a:ea typeface="微软雅黑" panose="020B0503020204020204" pitchFamily="34" charset="-122"/>
            </a:endParaRPr>
          </a:p>
        </p:txBody>
      </p:sp>
      <p:cxnSp>
        <p:nvCxnSpPr>
          <p:cNvPr id="55" name="直接连接符 54"/>
          <p:cNvCxnSpPr>
            <a:cxnSpLocks noChangeShapeType="1"/>
          </p:cNvCxnSpPr>
          <p:nvPr/>
        </p:nvCxnSpPr>
        <p:spPr bwMode="auto">
          <a:xfrm flipV="1">
            <a:off x="3503930" y="1157605"/>
            <a:ext cx="6726555" cy="1905"/>
          </a:xfrm>
          <a:prstGeom prst="line">
            <a:avLst/>
          </a:prstGeom>
          <a:noFill/>
          <a:ln w="9525" algn="ctr">
            <a:solidFill>
              <a:srgbClr val="C00000"/>
            </a:solidFill>
            <a:round/>
          </a:ln>
        </p:spPr>
      </p:cxnSp>
      <p:sp>
        <p:nvSpPr>
          <p:cNvPr id="56" name="TextBox 50"/>
          <p:cNvSpPr txBox="1"/>
          <p:nvPr/>
        </p:nvSpPr>
        <p:spPr>
          <a:xfrm>
            <a:off x="2722245" y="1981835"/>
            <a:ext cx="1564005" cy="436245"/>
          </a:xfrm>
          <a:prstGeom prst="rect">
            <a:avLst/>
          </a:prstGeom>
          <a:noFill/>
        </p:spPr>
        <p:txBody>
          <a:bodyPr wrap="square" lIns="68576" tIns="34288" rIns="68576" bIns="34288">
            <a:spAutoFit/>
          </a:bodyPr>
          <a:p>
            <a:pPr algn="ctr">
              <a:buFont typeface="Arial" panose="020B0604020202020204" pitchFamily="34" charset="0"/>
              <a:buNone/>
              <a:defRPr/>
            </a:pPr>
            <a:r>
              <a:rPr lang="en-US" altLang="zh-CN" sz="2400" b="1" dirty="0">
                <a:solidFill>
                  <a:sysClr val="window" lastClr="FFFFFF"/>
                </a:solidFill>
                <a:latin typeface="微软雅黑" panose="020B0503020204020204" pitchFamily="34" charset="-122"/>
                <a:ea typeface="微软雅黑" panose="020B0503020204020204" pitchFamily="34" charset="-122"/>
              </a:rPr>
              <a:t>I</a:t>
            </a:r>
            <a:r>
              <a:rPr lang="zh-CN" altLang="en-US" sz="2400" b="1" dirty="0">
                <a:solidFill>
                  <a:sysClr val="window" lastClr="FFFFFF"/>
                </a:solidFill>
                <a:latin typeface="微软雅黑" panose="020B0503020204020204" pitchFamily="34" charset="-122"/>
                <a:ea typeface="微软雅黑" panose="020B0503020204020204" pitchFamily="34" charset="-122"/>
              </a:rPr>
              <a:t>ntegrity</a:t>
            </a:r>
            <a:endParaRPr lang="zh-CN" altLang="en-US" sz="2400" b="1" dirty="0">
              <a:solidFill>
                <a:sysClr val="window" lastClr="FFFFFF"/>
              </a:solidFill>
              <a:latin typeface="微软雅黑" panose="020B0503020204020204" pitchFamily="34" charset="-122"/>
              <a:ea typeface="微软雅黑" panose="020B0503020204020204" pitchFamily="34" charset="-122"/>
            </a:endParaRPr>
          </a:p>
        </p:txBody>
      </p:sp>
      <p:sp>
        <p:nvSpPr>
          <p:cNvPr id="57" name="矩形 56"/>
          <p:cNvSpPr/>
          <p:nvPr/>
        </p:nvSpPr>
        <p:spPr>
          <a:xfrm>
            <a:off x="4169410" y="1087120"/>
            <a:ext cx="7693660" cy="810260"/>
          </a:xfrm>
          <a:prstGeom prst="rect">
            <a:avLst/>
          </a:prstGeom>
        </p:spPr>
        <p:txBody>
          <a:bodyPr wrap="square">
            <a:spAutoFit/>
          </a:bodyPr>
          <a:p>
            <a:pPr>
              <a:lnSpc>
                <a:spcPct val="130000"/>
              </a:lnSpc>
              <a:defRPr/>
            </a:pPr>
            <a:r>
              <a:rPr sz="1200" dirty="0">
                <a:solidFill>
                  <a:sysClr val="window" lastClr="FFFFFF"/>
                </a:solidFill>
                <a:latin typeface="微软雅黑" panose="020B0503020204020204" pitchFamily="34" charset="-122"/>
                <a:ea typeface="微软雅黑" panose="020B0503020204020204" pitchFamily="34" charset="-122"/>
              </a:rPr>
              <a:t>Compared to mainstream classroom management solutions, this solution provides daily maintenance and management functions, while also providing over 100 teaching functions, completing classroom management from multiple dimensions of management, maintenance, and teaching</a:t>
            </a:r>
            <a:r>
              <a:rPr lang="en-US" sz="1200" dirty="0">
                <a:solidFill>
                  <a:sysClr val="window" lastClr="FFFFFF"/>
                </a:solidFill>
                <a:latin typeface="微软雅黑" panose="020B0503020204020204" pitchFamily="34" charset="-122"/>
                <a:ea typeface="微软雅黑" panose="020B0503020204020204" pitchFamily="34" charset="-122"/>
              </a:rPr>
              <a:t>.</a:t>
            </a:r>
            <a:endParaRPr lang="en-US" sz="1200" dirty="0">
              <a:solidFill>
                <a:sysClr val="window" lastClr="FFFFFF"/>
              </a:solidFill>
              <a:latin typeface="微软雅黑" panose="020B0503020204020204" pitchFamily="34" charset="-122"/>
              <a:ea typeface="微软雅黑" panose="020B0503020204020204" pitchFamily="34" charset="-122"/>
            </a:endParaRPr>
          </a:p>
        </p:txBody>
      </p:sp>
      <p:sp>
        <p:nvSpPr>
          <p:cNvPr id="58" name="Freeform 9"/>
          <p:cNvSpPr/>
          <p:nvPr/>
        </p:nvSpPr>
        <p:spPr bwMode="auto">
          <a:xfrm>
            <a:off x="2496820" y="4297680"/>
            <a:ext cx="1925955" cy="191325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C00000"/>
          </a:solidFill>
          <a:ln>
            <a:noFill/>
          </a:ln>
        </p:spPr>
        <p:txBody>
          <a:bodyPr lIns="68576" tIns="34288" rIns="68576" bIns="34288"/>
          <a:p>
            <a:pPr>
              <a:defRPr/>
            </a:pPr>
            <a:endParaRPr lang="zh-CN" altLang="en-US" sz="1015">
              <a:solidFill>
                <a:sysClr val="window" lastClr="FFFFFF"/>
              </a:solidFill>
              <a:latin typeface="微软雅黑" panose="020B0503020204020204" pitchFamily="34" charset="-122"/>
              <a:ea typeface="微软雅黑" panose="020B0503020204020204" pitchFamily="34" charset="-122"/>
            </a:endParaRPr>
          </a:p>
        </p:txBody>
      </p:sp>
      <p:sp>
        <p:nvSpPr>
          <p:cNvPr id="59" name="TextBox 50"/>
          <p:cNvSpPr txBox="1"/>
          <p:nvPr/>
        </p:nvSpPr>
        <p:spPr>
          <a:xfrm>
            <a:off x="2663190" y="4805045"/>
            <a:ext cx="1564005" cy="805815"/>
          </a:xfrm>
          <a:prstGeom prst="rect">
            <a:avLst/>
          </a:prstGeom>
          <a:noFill/>
        </p:spPr>
        <p:txBody>
          <a:bodyPr wrap="square" lIns="68576" tIns="34288" rIns="68576" bIns="34288">
            <a:spAutoFit/>
          </a:bodyPr>
          <a:p>
            <a:pPr algn="ctr">
              <a:buFont typeface="Arial" panose="020B0604020202020204" pitchFamily="34" charset="0"/>
              <a:buNone/>
              <a:defRPr/>
            </a:pPr>
            <a:r>
              <a:rPr lang="zh-CN" altLang="en-US" sz="2400" b="1" dirty="0">
                <a:solidFill>
                  <a:sysClr val="window" lastClr="FFFFFF"/>
                </a:solidFill>
                <a:latin typeface="微软雅黑" panose="020B0503020204020204" pitchFamily="34" charset="-122"/>
                <a:ea typeface="微软雅黑" panose="020B0503020204020204" pitchFamily="34" charset="-122"/>
              </a:rPr>
              <a:t>Easy to Deploy</a:t>
            </a:r>
            <a:endParaRPr lang="zh-CN" altLang="en-US" sz="2400" b="1" dirty="0">
              <a:solidFill>
                <a:sysClr val="window" lastClr="FFFFFF"/>
              </a:solidFill>
              <a:latin typeface="微软雅黑" panose="020B0503020204020204" pitchFamily="34" charset="-122"/>
              <a:ea typeface="微软雅黑" panose="020B0503020204020204" pitchFamily="34" charset="-122"/>
            </a:endParaRPr>
          </a:p>
        </p:txBody>
      </p:sp>
      <p:cxnSp>
        <p:nvCxnSpPr>
          <p:cNvPr id="60" name="直接连接符 59"/>
          <p:cNvCxnSpPr>
            <a:cxnSpLocks noChangeShapeType="1"/>
          </p:cNvCxnSpPr>
          <p:nvPr/>
        </p:nvCxnSpPr>
        <p:spPr bwMode="auto">
          <a:xfrm flipV="1">
            <a:off x="3462655" y="6216015"/>
            <a:ext cx="6532245" cy="3175"/>
          </a:xfrm>
          <a:prstGeom prst="line">
            <a:avLst/>
          </a:prstGeom>
          <a:noFill/>
          <a:ln w="9525" algn="ctr">
            <a:solidFill>
              <a:srgbClr val="C00000"/>
            </a:solidFill>
            <a:round/>
          </a:ln>
        </p:spPr>
      </p:cxnSp>
      <p:sp>
        <p:nvSpPr>
          <p:cNvPr id="61" name="矩形 60"/>
          <p:cNvSpPr/>
          <p:nvPr/>
        </p:nvSpPr>
        <p:spPr>
          <a:xfrm>
            <a:off x="4161155" y="5453380"/>
            <a:ext cx="6729730" cy="810260"/>
          </a:xfrm>
          <a:prstGeom prst="rect">
            <a:avLst/>
          </a:prstGeom>
        </p:spPr>
        <p:txBody>
          <a:bodyPr wrap="square">
            <a:spAutoFit/>
          </a:bodyPr>
          <a:p>
            <a:pPr>
              <a:lnSpc>
                <a:spcPct val="130000"/>
              </a:lnSpc>
              <a:defRPr/>
            </a:pPr>
            <a:r>
              <a:rPr lang="zh-CN" altLang="en-US"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rPr>
              <a:t>Compared to mainstream classroom management solutions, this solution provides a fully automated deployment method without the need for vendor support. Customers can complete installation and deployment on their own, greatly saving installation costs.</a:t>
            </a:r>
            <a:endParaRPr lang="zh-CN" altLang="en-US" sz="1200" dirty="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1+#ppt_w/2"/>
                                          </p:val>
                                        </p:tav>
                                        <p:tav tm="100000">
                                          <p:val>
                                            <p:strVal val="#ppt_x"/>
                                          </p:val>
                                        </p:tav>
                                      </p:tavLst>
                                    </p:anim>
                                    <p:anim calcmode="lin" valueType="num">
                                      <p:cBhvr additive="base">
                                        <p:cTn id="28" dur="500" fill="hold"/>
                                        <p:tgtEl>
                                          <p:spTgt spid="5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1+#ppt_w/2"/>
                                          </p:val>
                                        </p:tav>
                                        <p:tav tm="100000">
                                          <p:val>
                                            <p:strVal val="#ppt_x"/>
                                          </p:val>
                                        </p:tav>
                                      </p:tavLst>
                                    </p:anim>
                                    <p:anim calcmode="lin" valueType="num">
                                      <p:cBhvr additive="base">
                                        <p:cTn id="32" dur="500" fill="hold"/>
                                        <p:tgtEl>
                                          <p:spTgt spid="58"/>
                                        </p:tgtEl>
                                        <p:attrNameLst>
                                          <p:attrName>ppt_y</p:attrName>
                                        </p:attrNameLst>
                                      </p:cBhvr>
                                      <p:tavLst>
                                        <p:tav tm="0">
                                          <p:val>
                                            <p:strVal val="#ppt_y"/>
                                          </p:val>
                                        </p:tav>
                                        <p:tav tm="100000">
                                          <p:val>
                                            <p:strVal val="#ppt_y"/>
                                          </p:val>
                                        </p:tav>
                                      </p:tavLst>
                                    </p:anim>
                                  </p:childTnLst>
                                </p:cTn>
                              </p:par>
                              <p:par>
                                <p:cTn id="33" presetID="3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90"/>
                                          </p:val>
                                        </p:tav>
                                        <p:tav tm="100000">
                                          <p:val>
                                            <p:fltVal val="0"/>
                                          </p:val>
                                        </p:tav>
                                      </p:tavLst>
                                    </p:anim>
                                    <p:animEffect transition="in" filter="fade">
                                      <p:cBhvr>
                                        <p:cTn id="38" dur="500"/>
                                        <p:tgtEl>
                                          <p:spTgt spid="11"/>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 calcmode="lin" valueType="num">
                                      <p:cBhvr>
                                        <p:cTn id="43" dur="500" fill="hold"/>
                                        <p:tgtEl>
                                          <p:spTgt spid="46"/>
                                        </p:tgtEl>
                                        <p:attrNameLst>
                                          <p:attrName>style.rotation</p:attrName>
                                        </p:attrNameLst>
                                      </p:cBhvr>
                                      <p:tavLst>
                                        <p:tav tm="0">
                                          <p:val>
                                            <p:fltVal val="90"/>
                                          </p:val>
                                        </p:tav>
                                        <p:tav tm="100000">
                                          <p:val>
                                            <p:fltVal val="0"/>
                                          </p:val>
                                        </p:tav>
                                      </p:tavLst>
                                    </p:anim>
                                    <p:animEffect transition="in" filter="fade">
                                      <p:cBhvr>
                                        <p:cTn id="44" dur="500"/>
                                        <p:tgtEl>
                                          <p:spTgt spid="46"/>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 calcmode="lin" valueType="num">
                                      <p:cBhvr>
                                        <p:cTn id="49" dur="500" fill="hold"/>
                                        <p:tgtEl>
                                          <p:spTgt spid="48"/>
                                        </p:tgtEl>
                                        <p:attrNameLst>
                                          <p:attrName>style.rotation</p:attrName>
                                        </p:attrNameLst>
                                      </p:cBhvr>
                                      <p:tavLst>
                                        <p:tav tm="0">
                                          <p:val>
                                            <p:fltVal val="90"/>
                                          </p:val>
                                        </p:tav>
                                        <p:tav tm="100000">
                                          <p:val>
                                            <p:fltVal val="0"/>
                                          </p:val>
                                        </p:tav>
                                      </p:tavLst>
                                    </p:anim>
                                    <p:animEffect transition="in" filter="fade">
                                      <p:cBhvr>
                                        <p:cTn id="50" dur="500"/>
                                        <p:tgtEl>
                                          <p:spTgt spid="48"/>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 calcmode="lin" valueType="num">
                                      <p:cBhvr>
                                        <p:cTn id="55" dur="500" fill="hold"/>
                                        <p:tgtEl>
                                          <p:spTgt spid="47"/>
                                        </p:tgtEl>
                                        <p:attrNameLst>
                                          <p:attrName>style.rotation</p:attrName>
                                        </p:attrNameLst>
                                      </p:cBhvr>
                                      <p:tavLst>
                                        <p:tav tm="0">
                                          <p:val>
                                            <p:fltVal val="90"/>
                                          </p:val>
                                        </p:tav>
                                        <p:tav tm="100000">
                                          <p:val>
                                            <p:fltVal val="0"/>
                                          </p:val>
                                        </p:tav>
                                      </p:tavLst>
                                    </p:anim>
                                    <p:animEffect transition="in" filter="fade">
                                      <p:cBhvr>
                                        <p:cTn id="56" dur="500"/>
                                        <p:tgtEl>
                                          <p:spTgt spid="4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500" fill="hold"/>
                                        <p:tgtEl>
                                          <p:spTgt spid="56"/>
                                        </p:tgtEl>
                                        <p:attrNameLst>
                                          <p:attrName>ppt_w</p:attrName>
                                        </p:attrNameLst>
                                      </p:cBhvr>
                                      <p:tavLst>
                                        <p:tav tm="0">
                                          <p:val>
                                            <p:fltVal val="0"/>
                                          </p:val>
                                        </p:tav>
                                        <p:tav tm="100000">
                                          <p:val>
                                            <p:strVal val="#ppt_w"/>
                                          </p:val>
                                        </p:tav>
                                      </p:tavLst>
                                    </p:anim>
                                    <p:anim calcmode="lin" valueType="num">
                                      <p:cBhvr>
                                        <p:cTn id="60" dur="500" fill="hold"/>
                                        <p:tgtEl>
                                          <p:spTgt spid="56"/>
                                        </p:tgtEl>
                                        <p:attrNameLst>
                                          <p:attrName>ppt_h</p:attrName>
                                        </p:attrNameLst>
                                      </p:cBhvr>
                                      <p:tavLst>
                                        <p:tav tm="0">
                                          <p:val>
                                            <p:fltVal val="0"/>
                                          </p:val>
                                        </p:tav>
                                        <p:tav tm="100000">
                                          <p:val>
                                            <p:strVal val="#ppt_h"/>
                                          </p:val>
                                        </p:tav>
                                      </p:tavLst>
                                    </p:anim>
                                    <p:anim calcmode="lin" valueType="num">
                                      <p:cBhvr>
                                        <p:cTn id="61" dur="500" fill="hold"/>
                                        <p:tgtEl>
                                          <p:spTgt spid="56"/>
                                        </p:tgtEl>
                                        <p:attrNameLst>
                                          <p:attrName>style.rotation</p:attrName>
                                        </p:attrNameLst>
                                      </p:cBhvr>
                                      <p:tavLst>
                                        <p:tav tm="0">
                                          <p:val>
                                            <p:fltVal val="90"/>
                                          </p:val>
                                        </p:tav>
                                        <p:tav tm="100000">
                                          <p:val>
                                            <p:fltVal val="0"/>
                                          </p:val>
                                        </p:tav>
                                      </p:tavLst>
                                    </p:anim>
                                    <p:animEffect transition="in" filter="fade">
                                      <p:cBhvr>
                                        <p:cTn id="62" dur="500"/>
                                        <p:tgtEl>
                                          <p:spTgt spid="56"/>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500" fill="hold"/>
                                        <p:tgtEl>
                                          <p:spTgt spid="59"/>
                                        </p:tgtEl>
                                        <p:attrNameLst>
                                          <p:attrName>ppt_w</p:attrName>
                                        </p:attrNameLst>
                                      </p:cBhvr>
                                      <p:tavLst>
                                        <p:tav tm="0">
                                          <p:val>
                                            <p:fltVal val="0"/>
                                          </p:val>
                                        </p:tav>
                                        <p:tav tm="100000">
                                          <p:val>
                                            <p:strVal val="#ppt_w"/>
                                          </p:val>
                                        </p:tav>
                                      </p:tavLst>
                                    </p:anim>
                                    <p:anim calcmode="lin" valueType="num">
                                      <p:cBhvr>
                                        <p:cTn id="66" dur="500" fill="hold"/>
                                        <p:tgtEl>
                                          <p:spTgt spid="59"/>
                                        </p:tgtEl>
                                        <p:attrNameLst>
                                          <p:attrName>ppt_h</p:attrName>
                                        </p:attrNameLst>
                                      </p:cBhvr>
                                      <p:tavLst>
                                        <p:tav tm="0">
                                          <p:val>
                                            <p:fltVal val="0"/>
                                          </p:val>
                                        </p:tav>
                                        <p:tav tm="100000">
                                          <p:val>
                                            <p:strVal val="#ppt_h"/>
                                          </p:val>
                                        </p:tav>
                                      </p:tavLst>
                                    </p:anim>
                                    <p:anim calcmode="lin" valueType="num">
                                      <p:cBhvr>
                                        <p:cTn id="67" dur="500" fill="hold"/>
                                        <p:tgtEl>
                                          <p:spTgt spid="59"/>
                                        </p:tgtEl>
                                        <p:attrNameLst>
                                          <p:attrName>style.rotation</p:attrName>
                                        </p:attrNameLst>
                                      </p:cBhvr>
                                      <p:tavLst>
                                        <p:tav tm="0">
                                          <p:val>
                                            <p:fltVal val="90"/>
                                          </p:val>
                                        </p:tav>
                                        <p:tav tm="100000">
                                          <p:val>
                                            <p:fltVal val="0"/>
                                          </p:val>
                                        </p:tav>
                                      </p:tavLst>
                                    </p:anim>
                                    <p:animEffect transition="in" filter="fade">
                                      <p:cBhvr>
                                        <p:cTn id="68" dur="500"/>
                                        <p:tgtEl>
                                          <p:spTgt spid="59"/>
                                        </p:tgtEl>
                                      </p:cBhvr>
                                    </p:animEffect>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left)">
                                      <p:cBhvr>
                                        <p:cTn id="72" dur="500"/>
                                        <p:tgtEl>
                                          <p:spTgt spid="6"/>
                                        </p:tgtEl>
                                      </p:cBhvr>
                                    </p:animEffect>
                                  </p:childTnLst>
                                </p:cTn>
                              </p:par>
                              <p:par>
                                <p:cTn id="73" presetID="22" presetClass="entr" presetSubtype="8"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left)">
                                      <p:cBhvr>
                                        <p:cTn id="75" dur="500"/>
                                        <p:tgtEl>
                                          <p:spTgt spid="7"/>
                                        </p:tgtEl>
                                      </p:cBhvr>
                                    </p:animEffect>
                                  </p:childTnLst>
                                </p:cTn>
                              </p:par>
                              <p:par>
                                <p:cTn id="76" presetID="2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500"/>
                                        <p:tgtEl>
                                          <p:spTgt spid="9"/>
                                        </p:tgtEl>
                                      </p:cBhvr>
                                    </p:animEffect>
                                  </p:childTnLst>
                                </p:cTn>
                              </p:par>
                              <p:par>
                                <p:cTn id="79" presetID="22" presetClass="entr" presetSubtype="8" fill="hold" nodeType="with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left)">
                                      <p:cBhvr>
                                        <p:cTn id="81" dur="500"/>
                                        <p:tgtEl>
                                          <p:spTgt spid="52"/>
                                        </p:tgtEl>
                                      </p:cBhvr>
                                    </p:animEffect>
                                  </p:childTnLst>
                                </p:cTn>
                              </p:par>
                              <p:par>
                                <p:cTn id="82" presetID="22" presetClass="entr" presetSubtype="8"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ipe(left)">
                                      <p:cBhvr>
                                        <p:cTn id="84" dur="500"/>
                                        <p:tgtEl>
                                          <p:spTgt spid="55"/>
                                        </p:tgtEl>
                                      </p:cBhvr>
                                    </p:animEffect>
                                  </p:childTnLst>
                                </p:cTn>
                              </p:par>
                              <p:par>
                                <p:cTn id="85" presetID="22" presetClass="entr" presetSubtype="8" fill="hold"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500"/>
                                        <p:tgtEl>
                                          <p:spTgt spid="60"/>
                                        </p:tgtEl>
                                      </p:cBhvr>
                                    </p:animEffect>
                                  </p:childTnLst>
                                </p:cTn>
                              </p:par>
                            </p:childTnLst>
                          </p:cTn>
                        </p:par>
                        <p:par>
                          <p:cTn id="88" fill="hold">
                            <p:stCondLst>
                              <p:cond delay="1500"/>
                            </p:stCondLst>
                            <p:childTnLst>
                              <p:par>
                                <p:cTn id="89" presetID="14" presetClass="entr" presetSubtype="1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randombar(horizontal)">
                                      <p:cBhvr>
                                        <p:cTn id="91" dur="500"/>
                                        <p:tgtEl>
                                          <p:spTgt spid="53"/>
                                        </p:tgtEl>
                                      </p:cBhvr>
                                    </p:animEffect>
                                  </p:childTnLst>
                                </p:cTn>
                              </p:par>
                            </p:childTnLst>
                          </p:cTn>
                        </p:par>
                        <p:par>
                          <p:cTn id="92" fill="hold">
                            <p:stCondLst>
                              <p:cond delay="2000"/>
                            </p:stCondLst>
                            <p:childTnLst>
                              <p:par>
                                <p:cTn id="93" presetID="14" presetClass="entr" presetSubtype="1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randombar(horizontal)">
                                      <p:cBhvr>
                                        <p:cTn id="95" dur="500"/>
                                        <p:tgtEl>
                                          <p:spTgt spid="49"/>
                                        </p:tgtEl>
                                      </p:cBhvr>
                                    </p:animEffect>
                                  </p:childTnLst>
                                </p:cTn>
                              </p:par>
                            </p:childTnLst>
                          </p:cTn>
                        </p:par>
                        <p:par>
                          <p:cTn id="96" fill="hold">
                            <p:stCondLst>
                              <p:cond delay="2500"/>
                            </p:stCondLst>
                            <p:childTnLst>
                              <p:par>
                                <p:cTn id="97" presetID="14" presetClass="entr" presetSubtype="10"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randombar(horizontal)">
                                      <p:cBhvr>
                                        <p:cTn id="99" dur="500"/>
                                        <p:tgtEl>
                                          <p:spTgt spid="50"/>
                                        </p:tgtEl>
                                      </p:cBhvr>
                                    </p:animEffect>
                                  </p:childTnLst>
                                </p:cTn>
                              </p:par>
                            </p:childTnLst>
                          </p:cTn>
                        </p:par>
                        <p:par>
                          <p:cTn id="100" fill="hold">
                            <p:stCondLst>
                              <p:cond delay="3000"/>
                            </p:stCondLst>
                            <p:childTnLst>
                              <p:par>
                                <p:cTn id="101" presetID="14" presetClass="entr" presetSubtype="10"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randombar(horizontal)">
                                      <p:cBhvr>
                                        <p:cTn id="103" dur="500"/>
                                        <p:tgtEl>
                                          <p:spTgt spid="51"/>
                                        </p:tgtEl>
                                      </p:cBhvr>
                                    </p:animEffect>
                                  </p:childTnLst>
                                </p:cTn>
                              </p:par>
                            </p:childTnLst>
                          </p:cTn>
                        </p:par>
                        <p:par>
                          <p:cTn id="104" fill="hold">
                            <p:stCondLst>
                              <p:cond delay="3500"/>
                            </p:stCondLst>
                            <p:childTnLst>
                              <p:par>
                                <p:cTn id="105" presetID="14" presetClass="entr" presetSubtype="10" fill="hold" grpId="0" nodeType="after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randombar(horizontal)">
                                      <p:cBhvr>
                                        <p:cTn id="107" dur="500"/>
                                        <p:tgtEl>
                                          <p:spTgt spid="57"/>
                                        </p:tgtEl>
                                      </p:cBhvr>
                                    </p:animEffect>
                                  </p:childTnLst>
                                </p:cTn>
                              </p:par>
                            </p:childTnLst>
                          </p:cTn>
                        </p:par>
                        <p:par>
                          <p:cTn id="108" fill="hold">
                            <p:stCondLst>
                              <p:cond delay="4000"/>
                            </p:stCondLst>
                            <p:childTnLst>
                              <p:par>
                                <p:cTn id="109" presetID="14" presetClass="entr" presetSubtype="10"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randombar(horizontal)">
                                      <p:cBhvr>
                                        <p:cTn id="11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bldLvl="0" animBg="1"/>
      <p:bldP spid="13" grpId="0" bldLvl="0" animBg="1"/>
      <p:bldP spid="11" grpId="0"/>
      <p:bldP spid="46" grpId="0"/>
      <p:bldP spid="47" grpId="0"/>
      <p:bldP spid="48" grpId="0"/>
      <p:bldP spid="49" grpId="0"/>
      <p:bldP spid="50" grpId="0"/>
      <p:bldP spid="51" grpId="0"/>
      <p:bldP spid="53" grpId="0"/>
      <p:bldP spid="54" grpId="0" bldLvl="0" animBg="1"/>
      <p:bldP spid="56" grpId="0"/>
      <p:bldP spid="57" grpId="0"/>
      <p:bldP spid="3" grpId="0" bldLvl="0" animBg="1"/>
      <p:bldP spid="58" grpId="0" bldLvl="0" animBg="1"/>
      <p:bldP spid="59" grpId="0"/>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74" y="85725"/>
            <a:ext cx="4218062" cy="539750"/>
            <a:chOff x="4616234" y="762772"/>
            <a:chExt cx="5860909"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616234" y="827148"/>
              <a:ext cx="1043784"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346728" y="822066"/>
              <a:ext cx="491756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Function Introduction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61" name="矩形 17"/>
          <p:cNvSpPr>
            <a:spLocks noChangeArrowheads="1"/>
          </p:cNvSpPr>
          <p:nvPr/>
        </p:nvSpPr>
        <p:spPr bwMode="auto">
          <a:xfrm>
            <a:off x="477520" y="13627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62" name="矩形 161"/>
          <p:cNvSpPr/>
          <p:nvPr/>
        </p:nvSpPr>
        <p:spPr>
          <a:xfrm>
            <a:off x="553720" y="134937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Broadcast teaching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75" name="矩形 17"/>
          <p:cNvSpPr>
            <a:spLocks noChangeArrowheads="1"/>
          </p:cNvSpPr>
          <p:nvPr/>
        </p:nvSpPr>
        <p:spPr bwMode="auto">
          <a:xfrm>
            <a:off x="2108200" y="13627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76" name="矩形 175"/>
          <p:cNvSpPr/>
          <p:nvPr/>
        </p:nvSpPr>
        <p:spPr>
          <a:xfrm>
            <a:off x="2184400" y="135763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Electronic whiteboard</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77" name="矩形 17"/>
          <p:cNvSpPr>
            <a:spLocks noChangeArrowheads="1"/>
          </p:cNvSpPr>
          <p:nvPr/>
        </p:nvSpPr>
        <p:spPr bwMode="auto">
          <a:xfrm>
            <a:off x="3749675" y="13620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78" name="矩形 177"/>
          <p:cNvSpPr/>
          <p:nvPr/>
        </p:nvSpPr>
        <p:spPr>
          <a:xfrm>
            <a:off x="3759200" y="1423035"/>
            <a:ext cx="135001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I</a:t>
            </a:r>
            <a:r>
              <a:rPr lang="zh-CN" altLang="en-US" sz="1200" b="1" dirty="0">
                <a:solidFill>
                  <a:prstClr val="white"/>
                </a:solidFill>
                <a:latin typeface="微软雅黑" panose="020B0503020204020204" pitchFamily="34" charset="-122"/>
                <a:ea typeface="微软雅黑" panose="020B0503020204020204" pitchFamily="34" charset="-122"/>
              </a:rPr>
              <a:t>nternet cinem</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79" name="矩形 17"/>
          <p:cNvSpPr>
            <a:spLocks noChangeArrowheads="1"/>
          </p:cNvSpPr>
          <p:nvPr/>
        </p:nvSpPr>
        <p:spPr bwMode="auto">
          <a:xfrm>
            <a:off x="5380355" y="13620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0" name="矩形 179"/>
          <p:cNvSpPr/>
          <p:nvPr/>
        </p:nvSpPr>
        <p:spPr>
          <a:xfrm>
            <a:off x="5456555" y="134048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Receiving operations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81" name="矩形 17"/>
          <p:cNvSpPr>
            <a:spLocks noChangeArrowheads="1"/>
          </p:cNvSpPr>
          <p:nvPr/>
        </p:nvSpPr>
        <p:spPr bwMode="auto">
          <a:xfrm>
            <a:off x="7013575" y="13627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2" name="矩形 181"/>
          <p:cNvSpPr/>
          <p:nvPr/>
        </p:nvSpPr>
        <p:spPr>
          <a:xfrm>
            <a:off x="7089775" y="142367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Viewing Jobs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83" name="矩形 17"/>
          <p:cNvSpPr>
            <a:spLocks noChangeArrowheads="1"/>
          </p:cNvSpPr>
          <p:nvPr/>
        </p:nvSpPr>
        <p:spPr bwMode="auto">
          <a:xfrm>
            <a:off x="8655050" y="13620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4" name="矩形 183"/>
          <p:cNvSpPr/>
          <p:nvPr/>
        </p:nvSpPr>
        <p:spPr>
          <a:xfrm>
            <a:off x="8731250" y="134874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Distribution of files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85" name="矩形 17"/>
          <p:cNvSpPr>
            <a:spLocks noChangeArrowheads="1"/>
          </p:cNvSpPr>
          <p:nvPr/>
        </p:nvSpPr>
        <p:spPr bwMode="auto">
          <a:xfrm>
            <a:off x="10285730" y="13620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6" name="矩形 185"/>
          <p:cNvSpPr/>
          <p:nvPr/>
        </p:nvSpPr>
        <p:spPr>
          <a:xfrm>
            <a:off x="10361930" y="143129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Online </a:t>
            </a:r>
            <a:r>
              <a:rPr lang="en-US" altLang="zh-CN" sz="1200" b="1" dirty="0">
                <a:solidFill>
                  <a:prstClr val="white"/>
                </a:solidFill>
                <a:latin typeface="微软雅黑" panose="020B0503020204020204" pitchFamily="34" charset="-122"/>
                <a:ea typeface="微软雅黑" panose="020B0503020204020204" pitchFamily="34" charset="-122"/>
              </a:rPr>
              <a:t>e</a:t>
            </a:r>
            <a:r>
              <a:rPr lang="zh-CN" altLang="en-US" sz="1200" b="1" dirty="0">
                <a:solidFill>
                  <a:prstClr val="white"/>
                </a:solidFill>
                <a:latin typeface="微软雅黑" panose="020B0503020204020204" pitchFamily="34" charset="-122"/>
                <a:ea typeface="微软雅黑" panose="020B0503020204020204" pitchFamily="34" charset="-122"/>
              </a:rPr>
              <a:t>xam</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87" name="矩形 17"/>
          <p:cNvSpPr>
            <a:spLocks noChangeArrowheads="1"/>
          </p:cNvSpPr>
          <p:nvPr/>
        </p:nvSpPr>
        <p:spPr bwMode="auto">
          <a:xfrm>
            <a:off x="478155" y="18186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88" name="矩形 187"/>
          <p:cNvSpPr/>
          <p:nvPr/>
        </p:nvSpPr>
        <p:spPr>
          <a:xfrm>
            <a:off x="554355" y="182181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Attendance roll call</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89" name="矩形 17"/>
          <p:cNvSpPr>
            <a:spLocks noChangeArrowheads="1"/>
          </p:cNvSpPr>
          <p:nvPr/>
        </p:nvSpPr>
        <p:spPr bwMode="auto">
          <a:xfrm>
            <a:off x="2108835" y="18186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90" name="矩形 189"/>
          <p:cNvSpPr/>
          <p:nvPr/>
        </p:nvSpPr>
        <p:spPr>
          <a:xfrm>
            <a:off x="2185035" y="181356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Voice Broadcast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91" name="矩形 17"/>
          <p:cNvSpPr>
            <a:spLocks noChangeArrowheads="1"/>
          </p:cNvSpPr>
          <p:nvPr/>
        </p:nvSpPr>
        <p:spPr bwMode="auto">
          <a:xfrm>
            <a:off x="3750310" y="18180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92" name="矩形 191"/>
          <p:cNvSpPr/>
          <p:nvPr/>
        </p:nvSpPr>
        <p:spPr>
          <a:xfrm>
            <a:off x="3826510" y="1878965"/>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W</a:t>
            </a:r>
            <a:r>
              <a:rPr lang="zh-CN" altLang="en-US" sz="1200" b="1" dirty="0">
                <a:solidFill>
                  <a:prstClr val="white"/>
                </a:solidFill>
                <a:latin typeface="微软雅黑" panose="020B0503020204020204" pitchFamily="34" charset="-122"/>
                <a:ea typeface="微软雅黑" panose="020B0503020204020204" pitchFamily="34" charset="-122"/>
              </a:rPr>
              <a:t>ebcast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93" name="矩形 17"/>
          <p:cNvSpPr>
            <a:spLocks noChangeArrowheads="1"/>
          </p:cNvSpPr>
          <p:nvPr/>
        </p:nvSpPr>
        <p:spPr bwMode="auto">
          <a:xfrm>
            <a:off x="5380990" y="18180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94" name="矩形 193"/>
          <p:cNvSpPr/>
          <p:nvPr/>
        </p:nvSpPr>
        <p:spPr>
          <a:xfrm>
            <a:off x="5457190" y="182118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Student Presentation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95" name="矩形 17"/>
          <p:cNvSpPr>
            <a:spLocks noChangeArrowheads="1"/>
          </p:cNvSpPr>
          <p:nvPr/>
        </p:nvSpPr>
        <p:spPr bwMode="auto">
          <a:xfrm>
            <a:off x="7014210" y="18186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96" name="矩形 195"/>
          <p:cNvSpPr/>
          <p:nvPr/>
        </p:nvSpPr>
        <p:spPr>
          <a:xfrm>
            <a:off x="7090410" y="180530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Screen Recording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97" name="矩形 17"/>
          <p:cNvSpPr>
            <a:spLocks noChangeArrowheads="1"/>
          </p:cNvSpPr>
          <p:nvPr/>
        </p:nvSpPr>
        <p:spPr bwMode="auto">
          <a:xfrm>
            <a:off x="8655685" y="18180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198" name="矩形 197"/>
          <p:cNvSpPr/>
          <p:nvPr/>
        </p:nvSpPr>
        <p:spPr>
          <a:xfrm>
            <a:off x="8731885" y="1878965"/>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S</a:t>
            </a:r>
            <a:r>
              <a:rPr lang="zh-CN" altLang="en-US" sz="1200" b="1" dirty="0">
                <a:solidFill>
                  <a:prstClr val="white"/>
                </a:solidFill>
                <a:latin typeface="微软雅黑" panose="020B0503020204020204" pitchFamily="34" charset="-122"/>
                <a:ea typeface="微软雅黑" panose="020B0503020204020204" pitchFamily="34" charset="-122"/>
              </a:rPr>
              <a:t>creen play</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199" name="矩形 17"/>
          <p:cNvSpPr>
            <a:spLocks noChangeArrowheads="1"/>
          </p:cNvSpPr>
          <p:nvPr/>
        </p:nvSpPr>
        <p:spPr bwMode="auto">
          <a:xfrm>
            <a:off x="10286365" y="18180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0" name="矩形 199"/>
          <p:cNvSpPr/>
          <p:nvPr/>
        </p:nvSpPr>
        <p:spPr>
          <a:xfrm>
            <a:off x="10362565" y="181292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V</a:t>
            </a:r>
            <a:r>
              <a:rPr lang="zh-CN" altLang="en-US" sz="1200" b="1" dirty="0">
                <a:solidFill>
                  <a:prstClr val="white"/>
                </a:solidFill>
                <a:latin typeface="微软雅黑" panose="020B0503020204020204" pitchFamily="34" charset="-122"/>
                <a:ea typeface="微软雅黑" panose="020B0503020204020204" pitchFamily="34" charset="-122"/>
              </a:rPr>
              <a:t>isual intercom</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01" name="矩形 17"/>
          <p:cNvSpPr>
            <a:spLocks noChangeArrowheads="1"/>
          </p:cNvSpPr>
          <p:nvPr/>
        </p:nvSpPr>
        <p:spPr bwMode="auto">
          <a:xfrm>
            <a:off x="476885" y="226758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2" name="矩形 201"/>
          <p:cNvSpPr/>
          <p:nvPr/>
        </p:nvSpPr>
        <p:spPr>
          <a:xfrm>
            <a:off x="553085" y="225425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Group discussion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03" name="矩形 17"/>
          <p:cNvSpPr>
            <a:spLocks noChangeArrowheads="1"/>
          </p:cNvSpPr>
          <p:nvPr/>
        </p:nvSpPr>
        <p:spPr bwMode="auto">
          <a:xfrm>
            <a:off x="2107565" y="226758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4" name="矩形 203"/>
          <p:cNvSpPr/>
          <p:nvPr/>
        </p:nvSpPr>
        <p:spPr>
          <a:xfrm>
            <a:off x="2183765" y="232854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Remote Run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05" name="矩形 17"/>
          <p:cNvSpPr>
            <a:spLocks noChangeArrowheads="1"/>
          </p:cNvSpPr>
          <p:nvPr/>
        </p:nvSpPr>
        <p:spPr bwMode="auto">
          <a:xfrm>
            <a:off x="3749040" y="226695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6" name="矩形 205"/>
          <p:cNvSpPr/>
          <p:nvPr/>
        </p:nvSpPr>
        <p:spPr>
          <a:xfrm>
            <a:off x="3825240" y="232791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Lock </a:t>
            </a:r>
            <a:r>
              <a:rPr lang="en-US" altLang="zh-CN" sz="1200" b="1" dirty="0">
                <a:solidFill>
                  <a:prstClr val="white"/>
                </a:solidFill>
                <a:latin typeface="微软雅黑" panose="020B0503020204020204" pitchFamily="34" charset="-122"/>
                <a:ea typeface="微软雅黑" panose="020B0503020204020204" pitchFamily="34" charset="-122"/>
              </a:rPr>
              <a:t>m</a:t>
            </a:r>
            <a:r>
              <a:rPr lang="zh-CN" altLang="en-US" sz="1200" b="1" dirty="0">
                <a:solidFill>
                  <a:prstClr val="white"/>
                </a:solidFill>
                <a:latin typeface="微软雅黑" panose="020B0503020204020204" pitchFamily="34" charset="-122"/>
                <a:ea typeface="微软雅黑" panose="020B0503020204020204" pitchFamily="34" charset="-122"/>
              </a:rPr>
              <a:t>ouse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07" name="矩形 17"/>
          <p:cNvSpPr>
            <a:spLocks noChangeArrowheads="1"/>
          </p:cNvSpPr>
          <p:nvPr/>
        </p:nvSpPr>
        <p:spPr bwMode="auto">
          <a:xfrm>
            <a:off x="5379720" y="226695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08" name="矩形 207"/>
          <p:cNvSpPr/>
          <p:nvPr/>
        </p:nvSpPr>
        <p:spPr>
          <a:xfrm>
            <a:off x="5455920" y="2303145"/>
            <a:ext cx="1275080" cy="398780"/>
          </a:xfrm>
          <a:prstGeom prst="rect">
            <a:avLst/>
          </a:prstGeom>
        </p:spPr>
        <p:txBody>
          <a:bodyPr wrap="square">
            <a:spAutoFit/>
          </a:bodyPr>
          <a:p>
            <a:pPr algn="ctr">
              <a:defRPr/>
            </a:pPr>
            <a:r>
              <a:rPr lang="zh-CN" altLang="en-US" sz="1000" b="1" dirty="0">
                <a:solidFill>
                  <a:prstClr val="white"/>
                </a:solidFill>
                <a:latin typeface="微软雅黑" panose="020B0503020204020204" pitchFamily="34" charset="-122"/>
                <a:ea typeface="微软雅黑" panose="020B0503020204020204" pitchFamily="34" charset="-122"/>
              </a:rPr>
              <a:t>Unlock Mouse and Key</a:t>
            </a:r>
            <a:endParaRPr lang="zh-CN" altLang="en-US" sz="1000" b="1" dirty="0">
              <a:solidFill>
                <a:prstClr val="white"/>
              </a:solidFill>
              <a:latin typeface="微软雅黑" panose="020B0503020204020204" pitchFamily="34" charset="-122"/>
              <a:ea typeface="微软雅黑" panose="020B0503020204020204" pitchFamily="34" charset="-122"/>
            </a:endParaRPr>
          </a:p>
        </p:txBody>
      </p:sp>
      <p:sp>
        <p:nvSpPr>
          <p:cNvPr id="209" name="矩形 17"/>
          <p:cNvSpPr>
            <a:spLocks noChangeArrowheads="1"/>
          </p:cNvSpPr>
          <p:nvPr/>
        </p:nvSpPr>
        <p:spPr bwMode="auto">
          <a:xfrm>
            <a:off x="7014845" y="227965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10" name="矩形 209"/>
          <p:cNvSpPr/>
          <p:nvPr/>
        </p:nvSpPr>
        <p:spPr>
          <a:xfrm>
            <a:off x="7089140" y="2345055"/>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L</a:t>
            </a:r>
            <a:r>
              <a:rPr lang="zh-CN" altLang="en-US" sz="1200" b="1" dirty="0">
                <a:solidFill>
                  <a:prstClr val="white"/>
                </a:solidFill>
                <a:latin typeface="微软雅黑" panose="020B0503020204020204" pitchFamily="34" charset="-122"/>
                <a:ea typeface="微软雅黑" panose="020B0503020204020204" pitchFamily="34" charset="-122"/>
              </a:rPr>
              <a:t>ock screen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11" name="矩形 17"/>
          <p:cNvSpPr>
            <a:spLocks noChangeArrowheads="1"/>
          </p:cNvSpPr>
          <p:nvPr/>
        </p:nvSpPr>
        <p:spPr bwMode="auto">
          <a:xfrm>
            <a:off x="8654415" y="226695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12" name="矩形 211"/>
          <p:cNvSpPr/>
          <p:nvPr/>
        </p:nvSpPr>
        <p:spPr>
          <a:xfrm>
            <a:off x="8730615" y="225361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unlock the screen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13" name="矩形 17"/>
          <p:cNvSpPr>
            <a:spLocks noChangeArrowheads="1"/>
          </p:cNvSpPr>
          <p:nvPr/>
        </p:nvSpPr>
        <p:spPr bwMode="auto">
          <a:xfrm>
            <a:off x="10285095" y="226695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14" name="矩形 213"/>
          <p:cNvSpPr/>
          <p:nvPr/>
        </p:nvSpPr>
        <p:spPr>
          <a:xfrm>
            <a:off x="10361295" y="2327910"/>
            <a:ext cx="1275080" cy="275590"/>
          </a:xfrm>
          <a:prstGeom prst="rect">
            <a:avLst/>
          </a:prstGeom>
        </p:spPr>
        <p:txBody>
          <a:bodyPr wrap="square">
            <a:spAutoFit/>
          </a:bodyPr>
          <a:p>
            <a:pPr algn="ctr">
              <a:defRPr/>
            </a:pPr>
            <a:r>
              <a:rPr sz="1200" b="1" dirty="0">
                <a:solidFill>
                  <a:prstClr val="white"/>
                </a:solidFill>
                <a:latin typeface="微软雅黑" panose="020B0503020204020204" pitchFamily="34" charset="-122"/>
                <a:ea typeface="微软雅黑" panose="020B0503020204020204" pitchFamily="34" charset="-122"/>
              </a:rPr>
              <a:t>Locked USB</a:t>
            </a:r>
            <a:endParaRPr sz="1200" b="1" dirty="0">
              <a:solidFill>
                <a:prstClr val="white"/>
              </a:solidFill>
              <a:latin typeface="微软雅黑" panose="020B0503020204020204" pitchFamily="34" charset="-122"/>
              <a:ea typeface="微软雅黑" panose="020B0503020204020204" pitchFamily="34" charset="-122"/>
            </a:endParaRPr>
          </a:p>
        </p:txBody>
      </p:sp>
      <p:sp>
        <p:nvSpPr>
          <p:cNvPr id="215" name="矩形 17"/>
          <p:cNvSpPr>
            <a:spLocks noChangeArrowheads="1"/>
          </p:cNvSpPr>
          <p:nvPr/>
        </p:nvSpPr>
        <p:spPr bwMode="auto">
          <a:xfrm>
            <a:off x="475615" y="27235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16" name="矩形 215"/>
          <p:cNvSpPr/>
          <p:nvPr/>
        </p:nvSpPr>
        <p:spPr>
          <a:xfrm>
            <a:off x="553720" y="278447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Unlock</a:t>
            </a:r>
            <a:r>
              <a:rPr lang="en-US" altLang="zh-CN" sz="1200" b="1" dirty="0">
                <a:solidFill>
                  <a:prstClr val="white"/>
                </a:solidFill>
                <a:latin typeface="微软雅黑" panose="020B0503020204020204" pitchFamily="34" charset="-122"/>
                <a:ea typeface="微软雅黑" panose="020B0503020204020204" pitchFamily="34" charset="-122"/>
              </a:rPr>
              <a:t> USB</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17" name="矩形 17"/>
          <p:cNvSpPr>
            <a:spLocks noChangeArrowheads="1"/>
          </p:cNvSpPr>
          <p:nvPr/>
        </p:nvSpPr>
        <p:spPr bwMode="auto">
          <a:xfrm>
            <a:off x="2108200" y="27235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18" name="矩形 217"/>
          <p:cNvSpPr/>
          <p:nvPr/>
        </p:nvSpPr>
        <p:spPr>
          <a:xfrm>
            <a:off x="2184400" y="270192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Locking the optical drive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19" name="矩形 17"/>
          <p:cNvSpPr>
            <a:spLocks noChangeArrowheads="1"/>
          </p:cNvSpPr>
          <p:nvPr/>
        </p:nvSpPr>
        <p:spPr bwMode="auto">
          <a:xfrm>
            <a:off x="3749675" y="27228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0" name="矩形 219"/>
          <p:cNvSpPr/>
          <p:nvPr/>
        </p:nvSpPr>
        <p:spPr>
          <a:xfrm>
            <a:off x="3825875" y="270954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Unlock optical drive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1" name="矩形 17"/>
          <p:cNvSpPr>
            <a:spLocks noChangeArrowheads="1"/>
          </p:cNvSpPr>
          <p:nvPr/>
        </p:nvSpPr>
        <p:spPr bwMode="auto">
          <a:xfrm>
            <a:off x="5380355" y="27228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2" name="矩形 221"/>
          <p:cNvSpPr/>
          <p:nvPr/>
        </p:nvSpPr>
        <p:spPr>
          <a:xfrm>
            <a:off x="5456555" y="271780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Disable network</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3" name="矩形 17"/>
          <p:cNvSpPr>
            <a:spLocks noChangeArrowheads="1"/>
          </p:cNvSpPr>
          <p:nvPr/>
        </p:nvSpPr>
        <p:spPr bwMode="auto">
          <a:xfrm>
            <a:off x="7013575" y="27235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4" name="矩形 223"/>
          <p:cNvSpPr/>
          <p:nvPr/>
        </p:nvSpPr>
        <p:spPr>
          <a:xfrm>
            <a:off x="7089775" y="271018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E</a:t>
            </a:r>
            <a:r>
              <a:rPr lang="zh-CN" altLang="en-US" sz="1200" b="1" dirty="0">
                <a:solidFill>
                  <a:prstClr val="white"/>
                </a:solidFill>
                <a:latin typeface="微软雅黑" panose="020B0503020204020204" pitchFamily="34" charset="-122"/>
                <a:ea typeface="微软雅黑" panose="020B0503020204020204" pitchFamily="34" charset="-122"/>
              </a:rPr>
              <a:t>nable network</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5" name="矩形 17"/>
          <p:cNvSpPr>
            <a:spLocks noChangeArrowheads="1"/>
          </p:cNvSpPr>
          <p:nvPr/>
        </p:nvSpPr>
        <p:spPr bwMode="auto">
          <a:xfrm>
            <a:off x="8655050" y="27228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6" name="矩形 225"/>
          <p:cNvSpPr/>
          <p:nvPr/>
        </p:nvSpPr>
        <p:spPr>
          <a:xfrm>
            <a:off x="8731250" y="271780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Black screen silence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7" name="矩形 17"/>
          <p:cNvSpPr>
            <a:spLocks noChangeArrowheads="1"/>
          </p:cNvSpPr>
          <p:nvPr/>
        </p:nvSpPr>
        <p:spPr bwMode="auto">
          <a:xfrm>
            <a:off x="10285730" y="27228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28" name="矩形 227"/>
          <p:cNvSpPr/>
          <p:nvPr/>
        </p:nvSpPr>
        <p:spPr>
          <a:xfrm>
            <a:off x="10361930" y="270129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W</a:t>
            </a:r>
            <a:r>
              <a:rPr lang="zh-CN" altLang="en-US" sz="1200" b="1" dirty="0">
                <a:solidFill>
                  <a:prstClr val="white"/>
                </a:solidFill>
                <a:latin typeface="微软雅黑" panose="020B0503020204020204" pitchFamily="34" charset="-122"/>
                <a:ea typeface="微软雅黑" panose="020B0503020204020204" pitchFamily="34" charset="-122"/>
              </a:rPr>
              <a:t>eb restriction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29" name="矩形 17"/>
          <p:cNvSpPr>
            <a:spLocks noChangeArrowheads="1"/>
          </p:cNvSpPr>
          <p:nvPr/>
        </p:nvSpPr>
        <p:spPr bwMode="auto">
          <a:xfrm>
            <a:off x="476885" y="31743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30" name="矩形 229"/>
          <p:cNvSpPr/>
          <p:nvPr/>
        </p:nvSpPr>
        <p:spPr>
          <a:xfrm>
            <a:off x="553085" y="316928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Disconnect Lock Screen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31" name="矩形 17"/>
          <p:cNvSpPr>
            <a:spLocks noChangeArrowheads="1"/>
          </p:cNvSpPr>
          <p:nvPr/>
        </p:nvSpPr>
        <p:spPr bwMode="auto">
          <a:xfrm>
            <a:off x="2107565" y="31743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32" name="矩形 231"/>
          <p:cNvSpPr/>
          <p:nvPr/>
        </p:nvSpPr>
        <p:spPr>
          <a:xfrm>
            <a:off x="2183765" y="314452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Internet broadcasting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33" name="矩形 17"/>
          <p:cNvSpPr>
            <a:spLocks noChangeArrowheads="1"/>
          </p:cNvSpPr>
          <p:nvPr/>
        </p:nvSpPr>
        <p:spPr bwMode="auto">
          <a:xfrm>
            <a:off x="3749040" y="31737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34" name="矩形 233"/>
          <p:cNvSpPr/>
          <p:nvPr/>
        </p:nvSpPr>
        <p:spPr>
          <a:xfrm>
            <a:off x="3825240" y="316039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Process Kill Prevention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35" name="矩形 17"/>
          <p:cNvSpPr>
            <a:spLocks noChangeArrowheads="1"/>
          </p:cNvSpPr>
          <p:nvPr/>
        </p:nvSpPr>
        <p:spPr bwMode="auto">
          <a:xfrm>
            <a:off x="5379720" y="31737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36" name="矩形 235"/>
          <p:cNvSpPr/>
          <p:nvPr/>
        </p:nvSpPr>
        <p:spPr>
          <a:xfrm>
            <a:off x="5455920" y="316039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S</a:t>
            </a:r>
            <a:r>
              <a:rPr lang="zh-CN" altLang="en-US" sz="1200" b="1" dirty="0">
                <a:solidFill>
                  <a:prstClr val="white"/>
                </a:solidFill>
                <a:latin typeface="微软雅黑" panose="020B0503020204020204" pitchFamily="34" charset="-122"/>
                <a:ea typeface="微软雅黑" panose="020B0503020204020204" pitchFamily="34" charset="-122"/>
              </a:rPr>
              <a:t>end a message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37" name="矩形 17"/>
          <p:cNvSpPr>
            <a:spLocks noChangeArrowheads="1"/>
          </p:cNvSpPr>
          <p:nvPr/>
        </p:nvSpPr>
        <p:spPr bwMode="auto">
          <a:xfrm>
            <a:off x="7012940" y="31743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38" name="矩形 237"/>
          <p:cNvSpPr/>
          <p:nvPr/>
        </p:nvSpPr>
        <p:spPr>
          <a:xfrm>
            <a:off x="7089140" y="316103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Send notification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39" name="矩形 17"/>
          <p:cNvSpPr>
            <a:spLocks noChangeArrowheads="1"/>
          </p:cNvSpPr>
          <p:nvPr/>
        </p:nvSpPr>
        <p:spPr bwMode="auto">
          <a:xfrm>
            <a:off x="8654415" y="31737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40" name="矩形 239"/>
          <p:cNvSpPr/>
          <p:nvPr/>
        </p:nvSpPr>
        <p:spPr>
          <a:xfrm>
            <a:off x="8730615" y="316039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P</a:t>
            </a:r>
            <a:r>
              <a:rPr lang="zh-CN" altLang="en-US" sz="1200" b="1" dirty="0">
                <a:solidFill>
                  <a:prstClr val="white"/>
                </a:solidFill>
                <a:latin typeface="微软雅黑" panose="020B0503020204020204" pitchFamily="34" charset="-122"/>
                <a:ea typeface="微软雅黑" panose="020B0503020204020204" pitchFamily="34" charset="-122"/>
              </a:rPr>
              <a:t>assword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41" name="矩形 17"/>
          <p:cNvSpPr>
            <a:spLocks noChangeArrowheads="1"/>
          </p:cNvSpPr>
          <p:nvPr/>
        </p:nvSpPr>
        <p:spPr bwMode="auto">
          <a:xfrm>
            <a:off x="10285095" y="31737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42" name="矩形 241"/>
          <p:cNvSpPr/>
          <p:nvPr/>
        </p:nvSpPr>
        <p:spPr>
          <a:xfrm>
            <a:off x="10361295" y="315214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A</a:t>
            </a:r>
            <a:r>
              <a:rPr lang="zh-CN" altLang="en-US" sz="1200" b="1" dirty="0">
                <a:solidFill>
                  <a:prstClr val="white"/>
                </a:solidFill>
                <a:latin typeface="微软雅黑" panose="020B0503020204020204" pitchFamily="34" charset="-122"/>
                <a:ea typeface="微软雅黑" panose="020B0503020204020204" pitchFamily="34" charset="-122"/>
              </a:rPr>
              <a:t>ccount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43" name="矩形 17"/>
          <p:cNvSpPr>
            <a:spLocks noChangeArrowheads="1"/>
          </p:cNvSpPr>
          <p:nvPr/>
        </p:nvSpPr>
        <p:spPr bwMode="auto">
          <a:xfrm>
            <a:off x="477520" y="40760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44" name="矩形 243"/>
          <p:cNvSpPr/>
          <p:nvPr/>
        </p:nvSpPr>
        <p:spPr>
          <a:xfrm>
            <a:off x="553720" y="406273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emote </a:t>
            </a:r>
            <a:endParaRPr lang="zh-CN" altLang="en-US" sz="1200" b="1" dirty="0">
              <a:solidFill>
                <a:prstClr val="white"/>
              </a:solidFill>
              <a:latin typeface="微软雅黑" panose="020B0503020204020204" pitchFamily="34" charset="-122"/>
              <a:ea typeface="微软雅黑" panose="020B0503020204020204" pitchFamily="34" charset="-122"/>
            </a:endParaRPr>
          </a:p>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wake-up call</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45" name="矩形 17"/>
          <p:cNvSpPr>
            <a:spLocks noChangeArrowheads="1"/>
          </p:cNvSpPr>
          <p:nvPr/>
        </p:nvSpPr>
        <p:spPr bwMode="auto">
          <a:xfrm>
            <a:off x="2108200" y="40760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46" name="矩形 245"/>
          <p:cNvSpPr/>
          <p:nvPr/>
        </p:nvSpPr>
        <p:spPr>
          <a:xfrm>
            <a:off x="2151380" y="4153535"/>
            <a:ext cx="135255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Remote </a:t>
            </a: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eboot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47" name="矩形 17"/>
          <p:cNvSpPr>
            <a:spLocks noChangeArrowheads="1"/>
          </p:cNvSpPr>
          <p:nvPr/>
        </p:nvSpPr>
        <p:spPr bwMode="auto">
          <a:xfrm>
            <a:off x="3749675" y="40754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48" name="矩形 247"/>
          <p:cNvSpPr/>
          <p:nvPr/>
        </p:nvSpPr>
        <p:spPr>
          <a:xfrm>
            <a:off x="3825875" y="406209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emote shutdown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49" name="矩形 17"/>
          <p:cNvSpPr>
            <a:spLocks noChangeArrowheads="1"/>
          </p:cNvSpPr>
          <p:nvPr/>
        </p:nvSpPr>
        <p:spPr bwMode="auto">
          <a:xfrm>
            <a:off x="5380355" y="40754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0" name="矩形 249"/>
          <p:cNvSpPr/>
          <p:nvPr/>
        </p:nvSpPr>
        <p:spPr>
          <a:xfrm>
            <a:off x="5456555" y="415290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Remote Setup</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51" name="矩形 17"/>
          <p:cNvSpPr>
            <a:spLocks noChangeArrowheads="1"/>
          </p:cNvSpPr>
          <p:nvPr/>
        </p:nvSpPr>
        <p:spPr bwMode="auto">
          <a:xfrm>
            <a:off x="7013575" y="40760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2" name="矩形 251"/>
          <p:cNvSpPr/>
          <p:nvPr/>
        </p:nvSpPr>
        <p:spPr>
          <a:xfrm>
            <a:off x="7089775" y="4137025"/>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emote lock</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53" name="矩形 17"/>
          <p:cNvSpPr>
            <a:spLocks noChangeArrowheads="1"/>
          </p:cNvSpPr>
          <p:nvPr/>
        </p:nvSpPr>
        <p:spPr bwMode="auto">
          <a:xfrm>
            <a:off x="8655050" y="40754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4" name="矩形 253"/>
          <p:cNvSpPr/>
          <p:nvPr/>
        </p:nvSpPr>
        <p:spPr>
          <a:xfrm>
            <a:off x="8731250" y="407035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Remote control</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55" name="矩形 17"/>
          <p:cNvSpPr>
            <a:spLocks noChangeArrowheads="1"/>
          </p:cNvSpPr>
          <p:nvPr/>
        </p:nvSpPr>
        <p:spPr bwMode="auto">
          <a:xfrm>
            <a:off x="10285730" y="40754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6" name="矩形 255"/>
          <p:cNvSpPr/>
          <p:nvPr/>
        </p:nvSpPr>
        <p:spPr>
          <a:xfrm>
            <a:off x="10361930" y="406209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emote viewing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57" name="矩形 17"/>
          <p:cNvSpPr>
            <a:spLocks noChangeArrowheads="1"/>
          </p:cNvSpPr>
          <p:nvPr/>
        </p:nvSpPr>
        <p:spPr bwMode="auto">
          <a:xfrm>
            <a:off x="476250" y="45250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58" name="矩形 257"/>
          <p:cNvSpPr/>
          <p:nvPr/>
        </p:nvSpPr>
        <p:spPr>
          <a:xfrm>
            <a:off x="552450" y="451993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One click clear screen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59" name="矩形 17"/>
          <p:cNvSpPr>
            <a:spLocks noChangeArrowheads="1"/>
          </p:cNvSpPr>
          <p:nvPr/>
        </p:nvSpPr>
        <p:spPr bwMode="auto">
          <a:xfrm>
            <a:off x="2106930" y="45250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60" name="矩形 259"/>
          <p:cNvSpPr/>
          <p:nvPr/>
        </p:nvSpPr>
        <p:spPr>
          <a:xfrm>
            <a:off x="2183130" y="451167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System </a:t>
            </a:r>
            <a:r>
              <a:rPr lang="en-US" altLang="zh-CN" sz="1200" b="1" dirty="0">
                <a:solidFill>
                  <a:prstClr val="white"/>
                </a:solidFill>
                <a:latin typeface="微软雅黑" panose="020B0503020204020204" pitchFamily="34" charset="-122"/>
                <a:ea typeface="微软雅黑" panose="020B0503020204020204" pitchFamily="34" charset="-122"/>
              </a:rPr>
              <a:t>s</a:t>
            </a:r>
            <a:r>
              <a:rPr lang="zh-CN" altLang="en-US" sz="1200" b="1" dirty="0">
                <a:solidFill>
                  <a:prstClr val="white"/>
                </a:solidFill>
                <a:latin typeface="微软雅黑" panose="020B0503020204020204" pitchFamily="34" charset="-122"/>
                <a:ea typeface="微软雅黑" panose="020B0503020204020204" pitchFamily="34" charset="-122"/>
              </a:rPr>
              <a:t>witching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61" name="矩形 17"/>
          <p:cNvSpPr>
            <a:spLocks noChangeArrowheads="1"/>
          </p:cNvSpPr>
          <p:nvPr/>
        </p:nvSpPr>
        <p:spPr bwMode="auto">
          <a:xfrm>
            <a:off x="3748405" y="45243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62" name="矩形 261"/>
          <p:cNvSpPr/>
          <p:nvPr/>
        </p:nvSpPr>
        <p:spPr>
          <a:xfrm>
            <a:off x="3824605" y="451104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Mirror distribution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63" name="矩形 17"/>
          <p:cNvSpPr>
            <a:spLocks noChangeArrowheads="1"/>
          </p:cNvSpPr>
          <p:nvPr/>
        </p:nvSpPr>
        <p:spPr bwMode="auto">
          <a:xfrm>
            <a:off x="5379085" y="45243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64" name="矩形 263"/>
          <p:cNvSpPr/>
          <p:nvPr/>
        </p:nvSpPr>
        <p:spPr>
          <a:xfrm>
            <a:off x="5455285" y="451104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I</a:t>
            </a:r>
            <a:r>
              <a:rPr lang="zh-CN" altLang="en-US" sz="1200" b="1" dirty="0">
                <a:solidFill>
                  <a:prstClr val="white"/>
                </a:solidFill>
                <a:latin typeface="微软雅黑" panose="020B0503020204020204" pitchFamily="34" charset="-122"/>
                <a:ea typeface="微软雅黑" panose="020B0503020204020204" pitchFamily="34" charset="-122"/>
              </a:rPr>
              <a:t>mage installation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65" name="矩形 17"/>
          <p:cNvSpPr>
            <a:spLocks noChangeArrowheads="1"/>
          </p:cNvSpPr>
          <p:nvPr/>
        </p:nvSpPr>
        <p:spPr bwMode="auto">
          <a:xfrm>
            <a:off x="7012305" y="45250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66" name="矩形 265"/>
          <p:cNvSpPr/>
          <p:nvPr/>
        </p:nvSpPr>
        <p:spPr>
          <a:xfrm>
            <a:off x="7088505" y="460248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Mirror </a:t>
            </a:r>
            <a:r>
              <a:rPr lang="en-US" altLang="zh-CN" sz="1200" b="1" dirty="0">
                <a:solidFill>
                  <a:prstClr val="white"/>
                </a:solidFill>
                <a:latin typeface="微软雅黑" panose="020B0503020204020204" pitchFamily="34" charset="-122"/>
                <a:ea typeface="微软雅黑" panose="020B0503020204020204" pitchFamily="34" charset="-122"/>
              </a:rPr>
              <a:t>e</a:t>
            </a:r>
            <a:r>
              <a:rPr lang="zh-CN" altLang="en-US" sz="1200" b="1" dirty="0">
                <a:solidFill>
                  <a:prstClr val="white"/>
                </a:solidFill>
                <a:latin typeface="微软雅黑" panose="020B0503020204020204" pitchFamily="34" charset="-122"/>
                <a:ea typeface="微软雅黑" panose="020B0503020204020204" pitchFamily="34" charset="-122"/>
              </a:rPr>
              <a:t>dit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67" name="矩形 17"/>
          <p:cNvSpPr>
            <a:spLocks noChangeArrowheads="1"/>
          </p:cNvSpPr>
          <p:nvPr/>
        </p:nvSpPr>
        <p:spPr bwMode="auto">
          <a:xfrm>
            <a:off x="8653780" y="45243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68" name="矩形 267"/>
          <p:cNvSpPr/>
          <p:nvPr/>
        </p:nvSpPr>
        <p:spPr>
          <a:xfrm>
            <a:off x="8729980" y="4585335"/>
            <a:ext cx="1275080" cy="275590"/>
          </a:xfrm>
          <a:prstGeom prst="rect">
            <a:avLst/>
          </a:prstGeom>
        </p:spPr>
        <p:txBody>
          <a:bodyPr wrap="square">
            <a:spAutoFit/>
          </a:bodyPr>
          <a:p>
            <a:pPr algn="ctr">
              <a:defRPr/>
            </a:pPr>
            <a:r>
              <a:rPr sz="1200" b="1" dirty="0">
                <a:solidFill>
                  <a:prstClr val="white"/>
                </a:solidFill>
                <a:latin typeface="微软雅黑" panose="020B0503020204020204" pitchFamily="34" charset="-122"/>
                <a:ea typeface="微软雅黑" panose="020B0503020204020204" pitchFamily="34" charset="-122"/>
              </a:rPr>
              <a:t>ID sorting</a:t>
            </a:r>
            <a:endParaRPr sz="1200" b="1" dirty="0">
              <a:solidFill>
                <a:prstClr val="white"/>
              </a:solidFill>
              <a:latin typeface="微软雅黑" panose="020B0503020204020204" pitchFamily="34" charset="-122"/>
              <a:ea typeface="微软雅黑" panose="020B0503020204020204" pitchFamily="34" charset="-122"/>
            </a:endParaRPr>
          </a:p>
        </p:txBody>
      </p:sp>
      <p:sp>
        <p:nvSpPr>
          <p:cNvPr id="269" name="矩形 17"/>
          <p:cNvSpPr>
            <a:spLocks noChangeArrowheads="1"/>
          </p:cNvSpPr>
          <p:nvPr/>
        </p:nvSpPr>
        <p:spPr bwMode="auto">
          <a:xfrm>
            <a:off x="10284460" y="452437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0" name="矩形 269"/>
          <p:cNvSpPr/>
          <p:nvPr/>
        </p:nvSpPr>
        <p:spPr>
          <a:xfrm>
            <a:off x="10360660" y="4502785"/>
            <a:ext cx="1275080" cy="460375"/>
          </a:xfrm>
          <a:prstGeom prst="rect">
            <a:avLst/>
          </a:prstGeom>
        </p:spPr>
        <p:txBody>
          <a:bodyPr wrap="square">
            <a:spAutoFit/>
          </a:bodyPr>
          <a:p>
            <a:pPr algn="ctr">
              <a:defRPr/>
            </a:pPr>
            <a:r>
              <a:rPr sz="1200" b="1" dirty="0">
                <a:solidFill>
                  <a:prstClr val="white"/>
                </a:solidFill>
                <a:latin typeface="微软雅黑" panose="020B0503020204020204" pitchFamily="34" charset="-122"/>
                <a:ea typeface="微软雅黑" panose="020B0503020204020204" pitchFamily="34" charset="-122"/>
              </a:rPr>
              <a:t>IP </a:t>
            </a:r>
            <a:r>
              <a:rPr lang="en-US" sz="1200" b="1" dirty="0">
                <a:solidFill>
                  <a:prstClr val="white"/>
                </a:solidFill>
                <a:latin typeface="微软雅黑" panose="020B0503020204020204" pitchFamily="34" charset="-122"/>
                <a:ea typeface="微软雅黑" panose="020B0503020204020204" pitchFamily="34" charset="-122"/>
              </a:rPr>
              <a:t>m</a:t>
            </a:r>
            <a:r>
              <a:rPr sz="1200" b="1" dirty="0">
                <a:solidFill>
                  <a:prstClr val="white"/>
                </a:solidFill>
                <a:latin typeface="微软雅黑" panose="020B0503020204020204" pitchFamily="34" charset="-122"/>
                <a:ea typeface="微软雅黑" panose="020B0503020204020204" pitchFamily="34" charset="-122"/>
              </a:rPr>
              <a:t>anagement</a:t>
            </a:r>
            <a:endParaRPr sz="1200" b="1" dirty="0">
              <a:solidFill>
                <a:prstClr val="white"/>
              </a:solidFill>
              <a:latin typeface="微软雅黑" panose="020B0503020204020204" pitchFamily="34" charset="-122"/>
              <a:ea typeface="微软雅黑" panose="020B0503020204020204" pitchFamily="34" charset="-122"/>
            </a:endParaRPr>
          </a:p>
        </p:txBody>
      </p:sp>
      <p:sp>
        <p:nvSpPr>
          <p:cNvPr id="271" name="矩形 17"/>
          <p:cNvSpPr>
            <a:spLocks noChangeArrowheads="1"/>
          </p:cNvSpPr>
          <p:nvPr/>
        </p:nvSpPr>
        <p:spPr bwMode="auto">
          <a:xfrm>
            <a:off x="476885" y="49809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2" name="矩形 271"/>
          <p:cNvSpPr/>
          <p:nvPr/>
        </p:nvSpPr>
        <p:spPr>
          <a:xfrm>
            <a:off x="553085" y="504190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Boot Restore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73" name="矩形 17"/>
          <p:cNvSpPr>
            <a:spLocks noChangeArrowheads="1"/>
          </p:cNvSpPr>
          <p:nvPr/>
        </p:nvSpPr>
        <p:spPr bwMode="auto">
          <a:xfrm>
            <a:off x="2107565" y="49809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4" name="矩形 273"/>
          <p:cNvSpPr/>
          <p:nvPr/>
        </p:nvSpPr>
        <p:spPr>
          <a:xfrm>
            <a:off x="2183765" y="504190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Daily </a:t>
            </a: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estore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75" name="矩形 17"/>
          <p:cNvSpPr>
            <a:spLocks noChangeArrowheads="1"/>
          </p:cNvSpPr>
          <p:nvPr/>
        </p:nvSpPr>
        <p:spPr bwMode="auto">
          <a:xfrm>
            <a:off x="3749040" y="49803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6" name="矩形 275"/>
          <p:cNvSpPr/>
          <p:nvPr/>
        </p:nvSpPr>
        <p:spPr>
          <a:xfrm>
            <a:off x="3734435" y="5041265"/>
            <a:ext cx="144272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Weekly restore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77" name="矩形 17"/>
          <p:cNvSpPr>
            <a:spLocks noChangeArrowheads="1"/>
          </p:cNvSpPr>
          <p:nvPr/>
        </p:nvSpPr>
        <p:spPr bwMode="auto">
          <a:xfrm>
            <a:off x="5379720" y="49803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78" name="矩形 277"/>
          <p:cNvSpPr/>
          <p:nvPr/>
        </p:nvSpPr>
        <p:spPr>
          <a:xfrm>
            <a:off x="5457825" y="497395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Monthly restore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79" name="矩形 17"/>
          <p:cNvSpPr>
            <a:spLocks noChangeArrowheads="1"/>
          </p:cNvSpPr>
          <p:nvPr/>
        </p:nvSpPr>
        <p:spPr bwMode="auto">
          <a:xfrm>
            <a:off x="7012940" y="498094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80" name="矩形 279"/>
          <p:cNvSpPr/>
          <p:nvPr/>
        </p:nvSpPr>
        <p:spPr>
          <a:xfrm>
            <a:off x="7089140" y="505015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Timed </a:t>
            </a: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estore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81" name="矩形 17"/>
          <p:cNvSpPr>
            <a:spLocks noChangeArrowheads="1"/>
          </p:cNvSpPr>
          <p:nvPr/>
        </p:nvSpPr>
        <p:spPr bwMode="auto">
          <a:xfrm>
            <a:off x="8654415" y="49803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82" name="矩形 281"/>
          <p:cNvSpPr/>
          <p:nvPr/>
        </p:nvSpPr>
        <p:spPr>
          <a:xfrm>
            <a:off x="8730615" y="496697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V</a:t>
            </a:r>
            <a:r>
              <a:rPr lang="zh-CN" altLang="en-US" sz="1200" b="1" dirty="0">
                <a:solidFill>
                  <a:prstClr val="white"/>
                </a:solidFill>
                <a:latin typeface="微软雅黑" panose="020B0503020204020204" pitchFamily="34" charset="-122"/>
                <a:ea typeface="微软雅黑" panose="020B0503020204020204" pitchFamily="34" charset="-122"/>
              </a:rPr>
              <a:t>irtual system</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83" name="矩形 17"/>
          <p:cNvSpPr>
            <a:spLocks noChangeArrowheads="1"/>
          </p:cNvSpPr>
          <p:nvPr/>
        </p:nvSpPr>
        <p:spPr bwMode="auto">
          <a:xfrm>
            <a:off x="10285095" y="498030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84" name="矩形 283"/>
          <p:cNvSpPr/>
          <p:nvPr/>
        </p:nvSpPr>
        <p:spPr>
          <a:xfrm>
            <a:off x="10361295" y="496697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System </a:t>
            </a: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eplication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85" name="矩形 17"/>
          <p:cNvSpPr>
            <a:spLocks noChangeArrowheads="1"/>
          </p:cNvSpPr>
          <p:nvPr/>
        </p:nvSpPr>
        <p:spPr bwMode="auto">
          <a:xfrm>
            <a:off x="478790" y="544004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86" name="矩形 285"/>
          <p:cNvSpPr/>
          <p:nvPr/>
        </p:nvSpPr>
        <p:spPr>
          <a:xfrm>
            <a:off x="554990" y="541845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Class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87" name="矩形 17"/>
          <p:cNvSpPr>
            <a:spLocks noChangeArrowheads="1"/>
          </p:cNvSpPr>
          <p:nvPr/>
        </p:nvSpPr>
        <p:spPr bwMode="auto">
          <a:xfrm>
            <a:off x="2109470" y="544004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88" name="矩形 287"/>
          <p:cNvSpPr/>
          <p:nvPr/>
        </p:nvSpPr>
        <p:spPr>
          <a:xfrm>
            <a:off x="2185670" y="550100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Class </a:t>
            </a:r>
            <a:r>
              <a:rPr lang="en-US" altLang="zh-CN" sz="1200" b="1" dirty="0">
                <a:solidFill>
                  <a:prstClr val="white"/>
                </a:solidFill>
                <a:latin typeface="微软雅黑" panose="020B0503020204020204" pitchFamily="34" charset="-122"/>
                <a:ea typeface="微软雅黑" panose="020B0503020204020204" pitchFamily="34" charset="-122"/>
              </a:rPr>
              <a:t>m</a:t>
            </a:r>
            <a:r>
              <a:rPr lang="zh-CN" altLang="en-US" sz="1200" b="1" dirty="0">
                <a:solidFill>
                  <a:prstClr val="white"/>
                </a:solidFill>
                <a:latin typeface="微软雅黑" panose="020B0503020204020204" pitchFamily="34" charset="-122"/>
                <a:ea typeface="微软雅黑" panose="020B0503020204020204" pitchFamily="34" charset="-122"/>
              </a:rPr>
              <a:t>odel</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89" name="矩形 17"/>
          <p:cNvSpPr>
            <a:spLocks noChangeArrowheads="1"/>
          </p:cNvSpPr>
          <p:nvPr/>
        </p:nvSpPr>
        <p:spPr bwMode="auto">
          <a:xfrm>
            <a:off x="3750945" y="54394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0" name="矩形 289"/>
          <p:cNvSpPr/>
          <p:nvPr/>
        </p:nvSpPr>
        <p:spPr>
          <a:xfrm>
            <a:off x="3827145" y="542607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Group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91" name="矩形 17"/>
          <p:cNvSpPr>
            <a:spLocks noChangeArrowheads="1"/>
          </p:cNvSpPr>
          <p:nvPr/>
        </p:nvSpPr>
        <p:spPr bwMode="auto">
          <a:xfrm>
            <a:off x="5381625" y="54394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2" name="矩形 291"/>
          <p:cNvSpPr/>
          <p:nvPr/>
        </p:nvSpPr>
        <p:spPr>
          <a:xfrm>
            <a:off x="5457825" y="542607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Desktop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93" name="矩形 17"/>
          <p:cNvSpPr>
            <a:spLocks noChangeArrowheads="1"/>
          </p:cNvSpPr>
          <p:nvPr/>
        </p:nvSpPr>
        <p:spPr bwMode="auto">
          <a:xfrm>
            <a:off x="7014845" y="544004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4" name="矩形 293"/>
          <p:cNvSpPr/>
          <p:nvPr/>
        </p:nvSpPr>
        <p:spPr>
          <a:xfrm>
            <a:off x="7091045" y="541845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S</a:t>
            </a:r>
            <a:r>
              <a:rPr lang="zh-CN" altLang="en-US" sz="1200" b="1" dirty="0">
                <a:solidFill>
                  <a:prstClr val="white"/>
                </a:solidFill>
                <a:latin typeface="微软雅黑" panose="020B0503020204020204" pitchFamily="34" charset="-122"/>
                <a:ea typeface="微软雅黑" panose="020B0503020204020204" pitchFamily="34" charset="-122"/>
              </a:rPr>
              <a:t>trategy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95" name="矩形 17"/>
          <p:cNvSpPr>
            <a:spLocks noChangeArrowheads="1"/>
          </p:cNvSpPr>
          <p:nvPr/>
        </p:nvSpPr>
        <p:spPr bwMode="auto">
          <a:xfrm>
            <a:off x="8656320" y="54394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6" name="矩形 295"/>
          <p:cNvSpPr/>
          <p:nvPr/>
        </p:nvSpPr>
        <p:spPr>
          <a:xfrm>
            <a:off x="8732520" y="541782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Rights </a:t>
            </a:r>
            <a:r>
              <a:rPr lang="en-US" altLang="zh-CN" sz="1200" b="1" dirty="0">
                <a:solidFill>
                  <a:prstClr val="white"/>
                </a:solidFill>
                <a:latin typeface="微软雅黑" panose="020B0503020204020204" pitchFamily="34" charset="-122"/>
                <a:ea typeface="微软雅黑" panose="020B0503020204020204" pitchFamily="34" charset="-122"/>
              </a:rPr>
              <a:t>m</a:t>
            </a:r>
            <a:r>
              <a:rPr lang="zh-CN" altLang="en-US" sz="1200" b="1" dirty="0">
                <a:solidFill>
                  <a:prstClr val="white"/>
                </a:solidFill>
                <a:latin typeface="微软雅黑" panose="020B0503020204020204" pitchFamily="34" charset="-122"/>
                <a:ea typeface="微软雅黑" panose="020B0503020204020204" pitchFamily="34" charset="-122"/>
              </a:rPr>
              <a:t>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97" name="矩形 17"/>
          <p:cNvSpPr>
            <a:spLocks noChangeArrowheads="1"/>
          </p:cNvSpPr>
          <p:nvPr/>
        </p:nvSpPr>
        <p:spPr bwMode="auto">
          <a:xfrm>
            <a:off x="10287000" y="543941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298" name="矩形 297"/>
          <p:cNvSpPr/>
          <p:nvPr/>
        </p:nvSpPr>
        <p:spPr>
          <a:xfrm>
            <a:off x="10363200" y="543433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Terminal </a:t>
            </a:r>
            <a:r>
              <a:rPr lang="en-US" altLang="zh-CN" sz="1200" b="1" dirty="0">
                <a:solidFill>
                  <a:prstClr val="white"/>
                </a:solidFill>
                <a:latin typeface="微软雅黑" panose="020B0503020204020204" pitchFamily="34" charset="-122"/>
                <a:ea typeface="微软雅黑" panose="020B0503020204020204" pitchFamily="34" charset="-122"/>
              </a:rPr>
              <a:t>m</a:t>
            </a:r>
            <a:r>
              <a:rPr lang="zh-CN" altLang="en-US" sz="1200" b="1" dirty="0">
                <a:solidFill>
                  <a:prstClr val="white"/>
                </a:solidFill>
                <a:latin typeface="微软雅黑" panose="020B0503020204020204" pitchFamily="34" charset="-122"/>
                <a:ea typeface="微软雅黑" panose="020B0503020204020204" pitchFamily="34" charset="-122"/>
              </a:rPr>
              <a:t>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299" name="矩形 17"/>
          <p:cNvSpPr>
            <a:spLocks noChangeArrowheads="1"/>
          </p:cNvSpPr>
          <p:nvPr/>
        </p:nvSpPr>
        <p:spPr bwMode="auto">
          <a:xfrm>
            <a:off x="475615" y="362775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00" name="矩形 299"/>
          <p:cNvSpPr/>
          <p:nvPr/>
        </p:nvSpPr>
        <p:spPr>
          <a:xfrm>
            <a:off x="551815" y="361442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Program limitations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01" name="矩形 17"/>
          <p:cNvSpPr>
            <a:spLocks noChangeArrowheads="1"/>
          </p:cNvSpPr>
          <p:nvPr/>
        </p:nvSpPr>
        <p:spPr bwMode="auto">
          <a:xfrm>
            <a:off x="2106295" y="362775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02" name="矩形 301"/>
          <p:cNvSpPr/>
          <p:nvPr/>
        </p:nvSpPr>
        <p:spPr>
          <a:xfrm>
            <a:off x="2182495" y="3688715"/>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R</a:t>
            </a:r>
            <a:r>
              <a:rPr lang="zh-CN" altLang="en-US" sz="1200" b="1" dirty="0">
                <a:solidFill>
                  <a:prstClr val="white"/>
                </a:solidFill>
                <a:latin typeface="微软雅黑" panose="020B0503020204020204" pitchFamily="34" charset="-122"/>
                <a:ea typeface="微软雅黑" panose="020B0503020204020204" pitchFamily="34" charset="-122"/>
              </a:rPr>
              <a:t>emote exit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03" name="矩形 17"/>
          <p:cNvSpPr>
            <a:spLocks noChangeArrowheads="1"/>
          </p:cNvSpPr>
          <p:nvPr/>
        </p:nvSpPr>
        <p:spPr bwMode="auto">
          <a:xfrm>
            <a:off x="3747770" y="362712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04" name="矩形 303"/>
          <p:cNvSpPr/>
          <p:nvPr/>
        </p:nvSpPr>
        <p:spPr>
          <a:xfrm>
            <a:off x="3823970" y="360553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Remote uninstallation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05" name="矩形 17"/>
          <p:cNvSpPr>
            <a:spLocks noChangeArrowheads="1"/>
          </p:cNvSpPr>
          <p:nvPr/>
        </p:nvSpPr>
        <p:spPr bwMode="auto">
          <a:xfrm>
            <a:off x="5378450" y="362712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06" name="矩形 305"/>
          <p:cNvSpPr/>
          <p:nvPr/>
        </p:nvSpPr>
        <p:spPr>
          <a:xfrm>
            <a:off x="5454650" y="369633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Planned tasks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07" name="矩形 17"/>
          <p:cNvSpPr>
            <a:spLocks noChangeArrowheads="1"/>
          </p:cNvSpPr>
          <p:nvPr/>
        </p:nvSpPr>
        <p:spPr bwMode="auto">
          <a:xfrm>
            <a:off x="7011670" y="362775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08" name="矩形 307"/>
          <p:cNvSpPr/>
          <p:nvPr/>
        </p:nvSpPr>
        <p:spPr>
          <a:xfrm>
            <a:off x="7087870" y="360616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Asset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09" name="矩形 17"/>
          <p:cNvSpPr>
            <a:spLocks noChangeArrowheads="1"/>
          </p:cNvSpPr>
          <p:nvPr/>
        </p:nvSpPr>
        <p:spPr bwMode="auto">
          <a:xfrm>
            <a:off x="8653145" y="362712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0" name="矩形 309"/>
          <p:cNvSpPr/>
          <p:nvPr/>
        </p:nvSpPr>
        <p:spPr>
          <a:xfrm>
            <a:off x="8729345" y="3688080"/>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Asset </a:t>
            </a:r>
            <a:r>
              <a:rPr lang="en-US" altLang="zh-CN" sz="1200" b="1" dirty="0">
                <a:solidFill>
                  <a:prstClr val="white"/>
                </a:solidFill>
                <a:latin typeface="微软雅黑" panose="020B0503020204020204" pitchFamily="34" charset="-122"/>
                <a:ea typeface="微软雅黑" panose="020B0503020204020204" pitchFamily="34" charset="-122"/>
              </a:rPr>
              <a:t>e</a:t>
            </a:r>
            <a:r>
              <a:rPr lang="zh-CN" altLang="en-US" sz="1200" b="1" dirty="0">
                <a:solidFill>
                  <a:prstClr val="white"/>
                </a:solidFill>
                <a:latin typeface="微软雅黑" panose="020B0503020204020204" pitchFamily="34" charset="-122"/>
                <a:ea typeface="微软雅黑" panose="020B0503020204020204" pitchFamily="34" charset="-122"/>
              </a:rPr>
              <a:t>xport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11" name="矩形 17"/>
          <p:cNvSpPr>
            <a:spLocks noChangeArrowheads="1"/>
          </p:cNvSpPr>
          <p:nvPr/>
        </p:nvSpPr>
        <p:spPr bwMode="auto">
          <a:xfrm>
            <a:off x="10283825" y="362712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2" name="矩形 311"/>
          <p:cNvSpPr/>
          <p:nvPr/>
        </p:nvSpPr>
        <p:spPr>
          <a:xfrm>
            <a:off x="10360025" y="3712845"/>
            <a:ext cx="1275080" cy="275590"/>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Asset warning</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13" name="矩形 17"/>
          <p:cNvSpPr>
            <a:spLocks noChangeArrowheads="1"/>
          </p:cNvSpPr>
          <p:nvPr/>
        </p:nvSpPr>
        <p:spPr bwMode="auto">
          <a:xfrm>
            <a:off x="476885" y="58921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4" name="矩形 313"/>
          <p:cNvSpPr/>
          <p:nvPr/>
        </p:nvSpPr>
        <p:spPr>
          <a:xfrm>
            <a:off x="553085" y="5862320"/>
            <a:ext cx="1275080" cy="460375"/>
          </a:xfrm>
          <a:prstGeom prst="rect">
            <a:avLst/>
          </a:prstGeom>
        </p:spPr>
        <p:txBody>
          <a:bodyPr wrap="square">
            <a:spAutoFit/>
          </a:bodyPr>
          <a:p>
            <a:pPr algn="ctr">
              <a:defRPr/>
            </a:pPr>
            <a:r>
              <a:rPr lang="en-US" sz="1200" b="1" dirty="0">
                <a:solidFill>
                  <a:prstClr val="white"/>
                </a:solidFill>
                <a:latin typeface="微软雅黑" panose="020B0503020204020204" pitchFamily="34" charset="-122"/>
                <a:ea typeface="微软雅黑" panose="020B0503020204020204" pitchFamily="34" charset="-122"/>
              </a:rPr>
              <a:t>W</a:t>
            </a:r>
            <a:r>
              <a:rPr sz="1200" b="1" dirty="0">
                <a:solidFill>
                  <a:prstClr val="white"/>
                </a:solidFill>
                <a:latin typeface="微软雅黑" panose="020B0503020204020204" pitchFamily="34" charset="-122"/>
                <a:ea typeface="微软雅黑" panose="020B0503020204020204" pitchFamily="34" charset="-122"/>
              </a:rPr>
              <a:t>eb </a:t>
            </a:r>
            <a:r>
              <a:rPr lang="en-US" sz="1200" b="1" dirty="0">
                <a:solidFill>
                  <a:prstClr val="white"/>
                </a:solidFill>
                <a:latin typeface="微软雅黑" panose="020B0503020204020204" pitchFamily="34" charset="-122"/>
                <a:ea typeface="微软雅黑" panose="020B0503020204020204" pitchFamily="34" charset="-122"/>
              </a:rPr>
              <a:t>m</a:t>
            </a:r>
            <a:r>
              <a:rPr sz="1200" b="1" dirty="0">
                <a:solidFill>
                  <a:prstClr val="white"/>
                </a:solidFill>
                <a:latin typeface="微软雅黑" panose="020B0503020204020204" pitchFamily="34" charset="-122"/>
                <a:ea typeface="微软雅黑" panose="020B0503020204020204" pitchFamily="34" charset="-122"/>
              </a:rPr>
              <a:t>anagement</a:t>
            </a:r>
            <a:endParaRPr sz="1200" b="1" dirty="0">
              <a:solidFill>
                <a:prstClr val="white"/>
              </a:solidFill>
              <a:latin typeface="微软雅黑" panose="020B0503020204020204" pitchFamily="34" charset="-122"/>
              <a:ea typeface="微软雅黑" panose="020B0503020204020204" pitchFamily="34" charset="-122"/>
            </a:endParaRPr>
          </a:p>
        </p:txBody>
      </p:sp>
      <p:sp>
        <p:nvSpPr>
          <p:cNvPr id="315" name="矩形 17"/>
          <p:cNvSpPr>
            <a:spLocks noChangeArrowheads="1"/>
          </p:cNvSpPr>
          <p:nvPr/>
        </p:nvSpPr>
        <p:spPr bwMode="auto">
          <a:xfrm>
            <a:off x="2107565" y="58921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6" name="矩形 315"/>
          <p:cNvSpPr/>
          <p:nvPr/>
        </p:nvSpPr>
        <p:spPr>
          <a:xfrm>
            <a:off x="2183765" y="5870575"/>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W</a:t>
            </a:r>
            <a:r>
              <a:rPr lang="zh-CN" altLang="en-US" sz="1200" b="1" dirty="0">
                <a:solidFill>
                  <a:prstClr val="white"/>
                </a:solidFill>
                <a:latin typeface="微软雅黑" panose="020B0503020204020204" pitchFamily="34" charset="-122"/>
                <a:ea typeface="微软雅黑" panose="020B0503020204020204" pitchFamily="34" charset="-122"/>
              </a:rPr>
              <a:t>atermark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17" name="矩形 17"/>
          <p:cNvSpPr>
            <a:spLocks noChangeArrowheads="1"/>
          </p:cNvSpPr>
          <p:nvPr/>
        </p:nvSpPr>
        <p:spPr bwMode="auto">
          <a:xfrm>
            <a:off x="3749040" y="58915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18" name="矩形 317"/>
          <p:cNvSpPr/>
          <p:nvPr/>
        </p:nvSpPr>
        <p:spPr>
          <a:xfrm>
            <a:off x="3759200" y="5878195"/>
            <a:ext cx="14147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Announcement Management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19" name="矩形 17"/>
          <p:cNvSpPr>
            <a:spLocks noChangeArrowheads="1"/>
          </p:cNvSpPr>
          <p:nvPr/>
        </p:nvSpPr>
        <p:spPr bwMode="auto">
          <a:xfrm>
            <a:off x="5379720" y="58915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20" name="矩形 319"/>
          <p:cNvSpPr/>
          <p:nvPr/>
        </p:nvSpPr>
        <p:spPr>
          <a:xfrm>
            <a:off x="5455920" y="588645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V</a:t>
            </a:r>
            <a:r>
              <a:rPr lang="zh-CN" altLang="en-US" sz="1200" b="1" dirty="0">
                <a:solidFill>
                  <a:prstClr val="white"/>
                </a:solidFill>
                <a:latin typeface="微软雅黑" panose="020B0503020204020204" pitchFamily="34" charset="-122"/>
                <a:ea typeface="微软雅黑" panose="020B0503020204020204" pitchFamily="34" charset="-122"/>
              </a:rPr>
              <a:t>irtual network</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1" name="矩形 17"/>
          <p:cNvSpPr>
            <a:spLocks noChangeArrowheads="1"/>
          </p:cNvSpPr>
          <p:nvPr/>
        </p:nvSpPr>
        <p:spPr bwMode="auto">
          <a:xfrm>
            <a:off x="7012940" y="589216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22" name="矩形 321"/>
          <p:cNvSpPr/>
          <p:nvPr/>
        </p:nvSpPr>
        <p:spPr>
          <a:xfrm>
            <a:off x="7089140" y="587057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Submission of assignments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3" name="矩形 17"/>
          <p:cNvSpPr>
            <a:spLocks noChangeArrowheads="1"/>
          </p:cNvSpPr>
          <p:nvPr/>
        </p:nvSpPr>
        <p:spPr bwMode="auto">
          <a:xfrm>
            <a:off x="8654415" y="58915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24" name="矩形 323"/>
          <p:cNvSpPr/>
          <p:nvPr/>
        </p:nvSpPr>
        <p:spPr>
          <a:xfrm>
            <a:off x="8730615" y="587819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Working space</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5" name="矩形 17"/>
          <p:cNvSpPr>
            <a:spLocks noChangeArrowheads="1"/>
          </p:cNvSpPr>
          <p:nvPr/>
        </p:nvSpPr>
        <p:spPr bwMode="auto">
          <a:xfrm>
            <a:off x="10285095" y="589153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26" name="矩形 325"/>
          <p:cNvSpPr/>
          <p:nvPr/>
        </p:nvSpPr>
        <p:spPr>
          <a:xfrm>
            <a:off x="10361295" y="5927725"/>
            <a:ext cx="1275080" cy="398780"/>
          </a:xfrm>
          <a:prstGeom prst="rect">
            <a:avLst/>
          </a:prstGeom>
        </p:spPr>
        <p:txBody>
          <a:bodyPr wrap="square">
            <a:spAutoFit/>
          </a:bodyPr>
          <a:p>
            <a:pPr algn="ctr">
              <a:defRPr/>
            </a:pPr>
            <a:r>
              <a:rPr lang="en-US" altLang="zh-CN" sz="1000" b="1" dirty="0">
                <a:solidFill>
                  <a:prstClr val="white"/>
                </a:solidFill>
                <a:latin typeface="微软雅黑" panose="020B0503020204020204" pitchFamily="34" charset="-122"/>
                <a:ea typeface="微软雅黑" panose="020B0503020204020204" pitchFamily="34" charset="-122"/>
              </a:rPr>
              <a:t>R</a:t>
            </a:r>
            <a:r>
              <a:rPr lang="zh-CN" altLang="en-US" sz="1000" b="1" dirty="0">
                <a:solidFill>
                  <a:prstClr val="white"/>
                </a:solidFill>
                <a:latin typeface="微软雅黑" panose="020B0503020204020204" pitchFamily="34" charset="-122"/>
                <a:ea typeface="微软雅黑" panose="020B0503020204020204" pitchFamily="34" charset="-122"/>
              </a:rPr>
              <a:t>aise a hand and ask a question</a:t>
            </a:r>
            <a:endParaRPr lang="zh-CN" altLang="en-US" sz="1000" b="1" dirty="0">
              <a:solidFill>
                <a:prstClr val="white"/>
              </a:solidFill>
              <a:latin typeface="微软雅黑" panose="020B0503020204020204" pitchFamily="34" charset="-122"/>
              <a:ea typeface="微软雅黑" panose="020B0503020204020204" pitchFamily="34" charset="-122"/>
            </a:endParaRPr>
          </a:p>
        </p:txBody>
      </p:sp>
      <p:sp>
        <p:nvSpPr>
          <p:cNvPr id="327" name="矩形 17"/>
          <p:cNvSpPr>
            <a:spLocks noChangeArrowheads="1"/>
          </p:cNvSpPr>
          <p:nvPr/>
        </p:nvSpPr>
        <p:spPr bwMode="auto">
          <a:xfrm>
            <a:off x="478790" y="63430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28" name="矩形 327"/>
          <p:cNvSpPr/>
          <p:nvPr/>
        </p:nvSpPr>
        <p:spPr>
          <a:xfrm>
            <a:off x="554990" y="633476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One click installation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9" name="矩形 17"/>
          <p:cNvSpPr>
            <a:spLocks noChangeArrowheads="1"/>
          </p:cNvSpPr>
          <p:nvPr/>
        </p:nvSpPr>
        <p:spPr bwMode="auto">
          <a:xfrm>
            <a:off x="2109470" y="63430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0" name="矩形 329"/>
          <p:cNvSpPr/>
          <p:nvPr/>
        </p:nvSpPr>
        <p:spPr>
          <a:xfrm>
            <a:off x="2185670" y="6346190"/>
            <a:ext cx="1275080" cy="460375"/>
          </a:xfrm>
          <a:prstGeom prst="rect">
            <a:avLst/>
          </a:prstGeom>
        </p:spPr>
        <p:txBody>
          <a:bodyPr wrap="square">
            <a:spAutoFit/>
          </a:bodyPr>
          <a:p>
            <a:pPr algn="ctr">
              <a:defRPr/>
            </a:pPr>
            <a:r>
              <a:rPr sz="1200" b="1" dirty="0">
                <a:solidFill>
                  <a:prstClr val="white"/>
                </a:solidFill>
                <a:latin typeface="微软雅黑" panose="020B0503020204020204" pitchFamily="34" charset="-122"/>
                <a:ea typeface="微软雅黑" panose="020B0503020204020204" pitchFamily="34" charset="-122"/>
              </a:rPr>
              <a:t>PXE dual-mode boot</a:t>
            </a:r>
            <a:endParaRPr sz="1200" b="1" dirty="0">
              <a:solidFill>
                <a:prstClr val="white"/>
              </a:solidFill>
              <a:latin typeface="微软雅黑" panose="020B0503020204020204" pitchFamily="34" charset="-122"/>
              <a:ea typeface="微软雅黑" panose="020B0503020204020204" pitchFamily="34" charset="-122"/>
            </a:endParaRPr>
          </a:p>
        </p:txBody>
      </p:sp>
      <p:sp>
        <p:nvSpPr>
          <p:cNvPr id="331" name="矩形 17"/>
          <p:cNvSpPr>
            <a:spLocks noChangeArrowheads="1"/>
          </p:cNvSpPr>
          <p:nvPr/>
        </p:nvSpPr>
        <p:spPr bwMode="auto">
          <a:xfrm>
            <a:off x="3750945" y="63423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2" name="矩形 331"/>
          <p:cNvSpPr/>
          <p:nvPr/>
        </p:nvSpPr>
        <p:spPr>
          <a:xfrm>
            <a:off x="3827145" y="632079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Batch deployment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3" name="矩形 17"/>
          <p:cNvSpPr>
            <a:spLocks noChangeArrowheads="1"/>
          </p:cNvSpPr>
          <p:nvPr/>
        </p:nvSpPr>
        <p:spPr bwMode="auto">
          <a:xfrm>
            <a:off x="5381625" y="63423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4" name="矩形 333"/>
          <p:cNvSpPr/>
          <p:nvPr/>
        </p:nvSpPr>
        <p:spPr>
          <a:xfrm>
            <a:off x="5457825" y="6320790"/>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Batch registration</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5" name="矩形 17"/>
          <p:cNvSpPr>
            <a:spLocks noChangeArrowheads="1"/>
          </p:cNvSpPr>
          <p:nvPr/>
        </p:nvSpPr>
        <p:spPr bwMode="auto">
          <a:xfrm>
            <a:off x="7014845" y="6343015"/>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6" name="矩形 335"/>
          <p:cNvSpPr/>
          <p:nvPr/>
        </p:nvSpPr>
        <p:spPr>
          <a:xfrm>
            <a:off x="7091045" y="6321425"/>
            <a:ext cx="1275080" cy="460375"/>
          </a:xfrm>
          <a:prstGeom prst="rect">
            <a:avLst/>
          </a:prstGeom>
        </p:spPr>
        <p:txBody>
          <a:bodyPr wrap="square">
            <a:spAutoFit/>
          </a:bodyPr>
          <a:p>
            <a:pPr algn="ctr">
              <a:defRPr/>
            </a:pPr>
            <a:r>
              <a:rPr lang="zh-CN" altLang="en-US" sz="1200" b="1" dirty="0">
                <a:solidFill>
                  <a:prstClr val="white"/>
                </a:solidFill>
                <a:latin typeface="微软雅黑" panose="020B0503020204020204" pitchFamily="34" charset="-122"/>
                <a:ea typeface="微软雅黑" panose="020B0503020204020204" pitchFamily="34" charset="-122"/>
              </a:rPr>
              <a:t>Terminal </a:t>
            </a:r>
            <a:r>
              <a:rPr lang="en-US" altLang="zh-CN" sz="1200" b="1" dirty="0">
                <a:solidFill>
                  <a:prstClr val="white"/>
                </a:solidFill>
                <a:latin typeface="微软雅黑" panose="020B0503020204020204" pitchFamily="34" charset="-122"/>
                <a:ea typeface="微软雅黑" panose="020B0503020204020204" pitchFamily="34" charset="-122"/>
              </a:rPr>
              <a:t>u</a:t>
            </a:r>
            <a:r>
              <a:rPr lang="zh-CN" altLang="en-US" sz="1200" b="1" dirty="0">
                <a:solidFill>
                  <a:prstClr val="white"/>
                </a:solidFill>
                <a:latin typeface="微软雅黑" panose="020B0503020204020204" pitchFamily="34" charset="-122"/>
                <a:ea typeface="微软雅黑" panose="020B0503020204020204" pitchFamily="34" charset="-122"/>
              </a:rPr>
              <a:t>pdates</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7" name="矩形 17"/>
          <p:cNvSpPr>
            <a:spLocks noChangeArrowheads="1"/>
          </p:cNvSpPr>
          <p:nvPr/>
        </p:nvSpPr>
        <p:spPr bwMode="auto">
          <a:xfrm>
            <a:off x="8656320" y="63423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38" name="矩形 337"/>
          <p:cNvSpPr/>
          <p:nvPr/>
        </p:nvSpPr>
        <p:spPr>
          <a:xfrm>
            <a:off x="8732520" y="6337300"/>
            <a:ext cx="1275080" cy="460375"/>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E</a:t>
            </a:r>
            <a:r>
              <a:rPr lang="zh-CN" altLang="en-US" sz="1200" b="1" dirty="0">
                <a:solidFill>
                  <a:prstClr val="white"/>
                </a:solidFill>
                <a:latin typeface="微软雅黑" panose="020B0503020204020204" pitchFamily="34" charset="-122"/>
                <a:ea typeface="微软雅黑" panose="020B0503020204020204" pitchFamily="34" charset="-122"/>
              </a:rPr>
              <a:t>lectronic label</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9" name="矩形 17"/>
          <p:cNvSpPr>
            <a:spLocks noChangeArrowheads="1"/>
          </p:cNvSpPr>
          <p:nvPr/>
        </p:nvSpPr>
        <p:spPr bwMode="auto">
          <a:xfrm>
            <a:off x="10287000" y="6342380"/>
            <a:ext cx="1426845" cy="428625"/>
          </a:xfrm>
          <a:prstGeom prst="rect">
            <a:avLst/>
          </a:prstGeom>
          <a:solidFill>
            <a:srgbClr val="C00000"/>
          </a:solidFill>
          <a:ln w="12700" cap="flat" cmpd="sng" algn="ctr">
            <a:noFill/>
            <a:prstDash val="solid"/>
            <a:miter lim="800000"/>
          </a:ln>
          <a:effectLst>
            <a:outerShdw blurRad="444500" sx="101000" sy="101000" algn="ctr" rotWithShape="0">
              <a:prstClr val="black">
                <a:alpha val="18000"/>
              </a:prstClr>
            </a:outerShdw>
          </a:effectLst>
        </p:spPr>
        <p:txBody>
          <a:bodyPr rtlCol="0" anchor="ctr"/>
          <a:p>
            <a:pPr algn="ctr">
              <a:defRPr/>
            </a:pPr>
            <a:endParaRPr lang="zh-CN" altLang="en-US" sz="1000" kern="0">
              <a:solidFill>
                <a:prstClr val="white"/>
              </a:solidFill>
              <a:latin typeface="Arial" panose="020B0604020202020204"/>
              <a:ea typeface="微软雅黑" panose="020B0503020204020204" pitchFamily="34" charset="-122"/>
              <a:cs typeface="+mn-ea"/>
              <a:sym typeface="宋体" panose="02010600030101010101" pitchFamily="2" charset="-122"/>
            </a:endParaRPr>
          </a:p>
        </p:txBody>
      </p:sp>
      <p:sp>
        <p:nvSpPr>
          <p:cNvPr id="340" name="矩形 339"/>
          <p:cNvSpPr/>
          <p:nvPr/>
        </p:nvSpPr>
        <p:spPr>
          <a:xfrm>
            <a:off x="10363200" y="6403340"/>
            <a:ext cx="1275080" cy="275590"/>
          </a:xfrm>
          <a:prstGeom prst="rect">
            <a:avLst/>
          </a:prstGeom>
        </p:spPr>
        <p:txBody>
          <a:bodyPr wrap="square">
            <a:spAutoFit/>
          </a:bodyPr>
          <a:p>
            <a:pPr algn="ctr">
              <a:defRPr/>
            </a:pPr>
            <a:r>
              <a:rPr lang="en-US" altLang="zh-CN" sz="1200" b="1" dirty="0">
                <a:solidFill>
                  <a:prstClr val="white"/>
                </a:solidFill>
                <a:latin typeface="微软雅黑" panose="020B0503020204020204" pitchFamily="34" charset="-122"/>
                <a:ea typeface="微软雅黑" panose="020B0503020204020204" pitchFamily="34" charset="-122"/>
              </a:rPr>
              <a:t>S</a:t>
            </a:r>
            <a:r>
              <a:rPr lang="zh-CN" altLang="en-US" sz="1200" b="1" dirty="0">
                <a:solidFill>
                  <a:prstClr val="white"/>
                </a:solidFill>
                <a:latin typeface="微软雅黑" panose="020B0503020204020204" pitchFamily="34" charset="-122"/>
                <a:ea typeface="微软雅黑" panose="020B0503020204020204" pitchFamily="34" charset="-122"/>
              </a:rPr>
              <a:t>creenshot</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41" name="文本框 340"/>
          <p:cNvSpPr txBox="1"/>
          <p:nvPr/>
        </p:nvSpPr>
        <p:spPr>
          <a:xfrm>
            <a:off x="3529330" y="859790"/>
            <a:ext cx="6047740" cy="460375"/>
          </a:xfrm>
          <a:prstGeom prst="rect">
            <a:avLst/>
          </a:prstGeom>
          <a:noFill/>
        </p:spPr>
        <p:txBody>
          <a:bodyPr wrap="none" rtlCol="0">
            <a:spAutoFit/>
          </a:bodyPr>
          <a:p>
            <a:pPr algn="l"/>
            <a:r>
              <a:rPr lang="en-US" altLang="zh-CN"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Teaching Management Functions</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1"/>
                                        </p:tgtEl>
                                        <p:attrNameLst>
                                          <p:attrName>style.visibility</p:attrName>
                                        </p:attrNameLst>
                                      </p:cBhvr>
                                      <p:to>
                                        <p:strVal val="visible"/>
                                      </p:to>
                                    </p:set>
                                    <p:animEffect transition="in" filter="blinds(horizontal)">
                                      <p:cBhvr>
                                        <p:cTn id="11"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49" y="85725"/>
            <a:ext cx="4344925" cy="539750"/>
            <a:chOff x="4631712" y="762772"/>
            <a:chExt cx="5845431" cy="720000"/>
          </a:xfrm>
        </p:grpSpPr>
        <p:sp>
          <p:nvSpPr>
            <p:cNvPr id="4" name="圆角矩形 3"/>
            <p:cNvSpPr/>
            <p:nvPr/>
          </p:nvSpPr>
          <p:spPr>
            <a:xfrm>
              <a:off x="4717143" y="762772"/>
              <a:ext cx="5760000"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631712" y="816136"/>
              <a:ext cx="962791"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374095" y="877125"/>
              <a:ext cx="4977124" cy="491294"/>
            </a:xfrm>
            <a:prstGeom prst="rect">
              <a:avLst/>
            </a:prstGeom>
            <a:noFill/>
          </p:spPr>
          <p:txBody>
            <a:bodyPr wrap="square" rtlCol="0">
              <a:spAutoFit/>
            </a:bodyPr>
            <a:p>
              <a:r>
                <a:rPr b="1" dirty="0">
                  <a:solidFill>
                    <a:schemeClr val="bg1"/>
                  </a:solidFill>
                  <a:latin typeface="微软雅黑" panose="020B0503020204020204" pitchFamily="34" charset="-122"/>
                  <a:ea typeface="微软雅黑" panose="020B0503020204020204" pitchFamily="34" charset="-122"/>
                </a:rPr>
                <a:t>Functions-Three major</a:t>
              </a:r>
              <a:r>
                <a:rPr lang="en-US" b="1" dirty="0">
                  <a:solidFill>
                    <a:schemeClr val="bg1"/>
                  </a:solidFill>
                  <a:latin typeface="微软雅黑" panose="020B0503020204020204" pitchFamily="34" charset="-122"/>
                  <a:ea typeface="微软雅黑" panose="020B0503020204020204" pitchFamily="34" charset="-122"/>
                </a:rPr>
                <a:t> </a:t>
              </a:r>
              <a:r>
                <a:rPr b="1" dirty="0">
                  <a:solidFill>
                    <a:schemeClr val="bg1"/>
                  </a:solidFill>
                  <a:latin typeface="微软雅黑" panose="020B0503020204020204" pitchFamily="34" charset="-122"/>
                  <a:ea typeface="微软雅黑" panose="020B0503020204020204" pitchFamily="34" charset="-122"/>
                </a:rPr>
                <a:t>centers</a:t>
              </a:r>
              <a:endParaRPr b="1"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868170" y="1101725"/>
            <a:ext cx="2729865" cy="6451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nchor="t">
            <a:spAutoFit/>
          </a:bodyPr>
          <a:p>
            <a:pPr algn="l"/>
            <a:r>
              <a:rPr lang="zh-CN" altLang="en-US" b="1">
                <a:solidFill>
                  <a:srgbClr val="FF0000"/>
                </a:solidFill>
              </a:rPr>
              <a:t>Cloud Management Center</a:t>
            </a:r>
            <a:endParaRPr lang="zh-CN" altLang="en-US" b="1">
              <a:solidFill>
                <a:srgbClr val="FF0000"/>
              </a:solidFill>
            </a:endParaRPr>
          </a:p>
          <a:p>
            <a:pPr algn="l"/>
            <a:r>
              <a:rPr lang="en-US" altLang="zh-CN" b="1">
                <a:solidFill>
                  <a:srgbClr val="FF0000"/>
                </a:solidFill>
              </a:rPr>
              <a:t>     </a:t>
            </a:r>
            <a:r>
              <a:rPr lang="zh-CN" altLang="en-US" b="1">
                <a:solidFill>
                  <a:srgbClr val="FF0000"/>
                </a:solidFill>
              </a:rPr>
              <a:t>（administrators）</a:t>
            </a:r>
            <a:endParaRPr lang="zh-CN" altLang="en-US" b="1">
              <a:solidFill>
                <a:srgbClr val="FF0000"/>
              </a:solidFill>
            </a:endParaRPr>
          </a:p>
        </p:txBody>
      </p:sp>
      <p:sp>
        <p:nvSpPr>
          <p:cNvPr id="11" name="文本框 10"/>
          <p:cNvSpPr txBox="1"/>
          <p:nvPr/>
        </p:nvSpPr>
        <p:spPr>
          <a:xfrm>
            <a:off x="501968" y="3666490"/>
            <a:ext cx="2441575" cy="645160"/>
          </a:xfrm>
          <a:prstGeom prst="rect">
            <a:avLst/>
          </a:prstGeom>
          <a:noFill/>
        </p:spPr>
        <p:txBody>
          <a:bodyPr wrap="none" rtlCol="0" anchor="t">
            <a:spAutoFit/>
          </a:bodyPr>
          <a:p>
            <a:pPr algn="ctr"/>
            <a:r>
              <a:rPr lang="zh-CN" altLang="en-US" b="1">
                <a:solidFill>
                  <a:srgbClr val="FF0000"/>
                </a:solidFill>
              </a:rPr>
              <a:t>Teaching Control Center</a:t>
            </a:r>
            <a:endParaRPr lang="zh-CN" altLang="en-US" b="1">
              <a:solidFill>
                <a:srgbClr val="FF0000"/>
              </a:solidFill>
            </a:endParaRPr>
          </a:p>
          <a:p>
            <a:pPr algn="ctr"/>
            <a:r>
              <a:rPr lang="zh-CN" altLang="en-US" b="1">
                <a:solidFill>
                  <a:srgbClr val="FF0000"/>
                </a:solidFill>
              </a:rPr>
              <a:t>（Teacher's </a:t>
            </a:r>
            <a:r>
              <a:rPr lang="en-US" altLang="zh-CN" b="1">
                <a:solidFill>
                  <a:srgbClr val="FF0000"/>
                </a:solidFill>
              </a:rPr>
              <a:t>side</a:t>
            </a:r>
            <a:r>
              <a:rPr lang="zh-CN" altLang="en-US" b="1">
                <a:solidFill>
                  <a:srgbClr val="FF0000"/>
                </a:solidFill>
              </a:rPr>
              <a:t>）</a:t>
            </a:r>
            <a:endParaRPr lang="zh-CN" altLang="en-US" b="1">
              <a:solidFill>
                <a:srgbClr val="FF0000"/>
              </a:solidFill>
            </a:endParaRPr>
          </a:p>
        </p:txBody>
      </p:sp>
      <p:sp>
        <p:nvSpPr>
          <p:cNvPr id="12" name="文本框 11"/>
          <p:cNvSpPr txBox="1"/>
          <p:nvPr/>
        </p:nvSpPr>
        <p:spPr>
          <a:xfrm>
            <a:off x="6182995" y="3699510"/>
            <a:ext cx="2767965" cy="645160"/>
          </a:xfrm>
          <a:prstGeom prst="rect">
            <a:avLst/>
          </a:prstGeom>
          <a:noFill/>
        </p:spPr>
        <p:txBody>
          <a:bodyPr wrap="none" rtlCol="0" anchor="t">
            <a:spAutoFit/>
          </a:bodyPr>
          <a:p>
            <a:pPr algn="l"/>
            <a:r>
              <a:rPr lang="zh-CN" altLang="en-US" b="1">
                <a:solidFill>
                  <a:srgbClr val="FF0000"/>
                </a:solidFill>
              </a:rPr>
              <a:t>Learning Interaction Center</a:t>
            </a:r>
            <a:endParaRPr lang="zh-CN" altLang="en-US" b="1">
              <a:solidFill>
                <a:srgbClr val="FF0000"/>
              </a:solidFill>
            </a:endParaRPr>
          </a:p>
          <a:p>
            <a:pPr algn="l"/>
            <a:r>
              <a:rPr lang="zh-CN" altLang="en-US" b="1">
                <a:solidFill>
                  <a:srgbClr val="FF0000"/>
                </a:solidFill>
              </a:rPr>
              <a:t>（</a:t>
            </a:r>
            <a:r>
              <a:rPr lang="en-US" altLang="zh-CN" b="1">
                <a:solidFill>
                  <a:srgbClr val="FF0000"/>
                </a:solidFill>
              </a:rPr>
              <a:t>S</a:t>
            </a:r>
            <a:r>
              <a:rPr lang="zh-CN" altLang="en-US" b="1">
                <a:solidFill>
                  <a:srgbClr val="FF0000"/>
                </a:solidFill>
              </a:rPr>
              <a:t>tudent side）</a:t>
            </a:r>
            <a:endParaRPr lang="zh-CN" altLang="en-US" b="1">
              <a:solidFill>
                <a:srgbClr val="FF0000"/>
              </a:solidFill>
            </a:endParaRPr>
          </a:p>
        </p:txBody>
      </p:sp>
      <p:sp>
        <p:nvSpPr>
          <p:cNvPr id="13" name="文本框 12"/>
          <p:cNvSpPr txBox="1"/>
          <p:nvPr/>
        </p:nvSpPr>
        <p:spPr>
          <a:xfrm>
            <a:off x="1748790" y="1694815"/>
            <a:ext cx="2907665" cy="1014730"/>
          </a:xfrm>
          <a:prstGeom prst="rect">
            <a:avLst/>
          </a:prstGeom>
          <a:noFill/>
        </p:spPr>
        <p:txBody>
          <a:bodyPr wrap="square" rtlCol="0" anchor="t">
            <a:spAutoFit/>
          </a:bodyPr>
          <a:p>
            <a:r>
              <a:rPr sz="1200">
                <a:solidFill>
                  <a:schemeClr val="bg1"/>
                </a:solidFill>
              </a:rPr>
              <a:t>Graphical visualization WEB management system: Implement template management, cluster management, terminal management, network management, and cloud disk management.</a:t>
            </a:r>
            <a:endParaRPr sz="1200">
              <a:solidFill>
                <a:schemeClr val="bg1"/>
              </a:solidFill>
            </a:endParaRPr>
          </a:p>
        </p:txBody>
      </p:sp>
      <p:sp>
        <p:nvSpPr>
          <p:cNvPr id="14" name="文本框 13"/>
          <p:cNvSpPr txBox="1"/>
          <p:nvPr/>
        </p:nvSpPr>
        <p:spPr>
          <a:xfrm>
            <a:off x="2821940" y="3673475"/>
            <a:ext cx="2784475" cy="829945"/>
          </a:xfrm>
          <a:prstGeom prst="rect">
            <a:avLst/>
          </a:prstGeom>
          <a:noFill/>
        </p:spPr>
        <p:txBody>
          <a:bodyPr wrap="square" rtlCol="0" anchor="t">
            <a:spAutoFit/>
          </a:bodyPr>
          <a:p>
            <a:r>
              <a:rPr sz="1200">
                <a:solidFill>
                  <a:schemeClr val="bg1"/>
                </a:solidFill>
              </a:rPr>
              <a:t>The integrated management function of teaching and maintenance enables teachers to easily teach and reform teaching methods.</a:t>
            </a:r>
            <a:endParaRPr sz="1200">
              <a:solidFill>
                <a:schemeClr val="bg1"/>
              </a:solidFill>
            </a:endParaRPr>
          </a:p>
        </p:txBody>
      </p:sp>
      <p:sp>
        <p:nvSpPr>
          <p:cNvPr id="15" name="文本框 14"/>
          <p:cNvSpPr txBox="1"/>
          <p:nvPr/>
        </p:nvSpPr>
        <p:spPr>
          <a:xfrm>
            <a:off x="8893175" y="3731260"/>
            <a:ext cx="2836545" cy="645160"/>
          </a:xfrm>
          <a:prstGeom prst="rect">
            <a:avLst/>
          </a:prstGeom>
          <a:noFill/>
        </p:spPr>
        <p:txBody>
          <a:bodyPr wrap="square" rtlCol="0" anchor="t">
            <a:spAutoFit/>
          </a:bodyPr>
          <a:p>
            <a:r>
              <a:rPr lang="zh-CN" altLang="en-US" sz="1200">
                <a:solidFill>
                  <a:schemeClr val="bg1"/>
                </a:solidFill>
              </a:rPr>
              <a:t>Fully controlled learning interaction, improving students' learning efficiency and improving class methods.</a:t>
            </a:r>
            <a:endParaRPr lang="zh-CN" altLang="en-US" sz="1200">
              <a:solidFill>
                <a:schemeClr val="bg1"/>
              </a:solidFill>
            </a:endParaRPr>
          </a:p>
        </p:txBody>
      </p:sp>
      <p:pic>
        <p:nvPicPr>
          <p:cNvPr id="3" name="图片 2"/>
          <p:cNvPicPr>
            <a:picLocks noChangeAspect="1"/>
          </p:cNvPicPr>
          <p:nvPr>
            <p:custDataLst>
              <p:tags r:id="rId1"/>
            </p:custDataLst>
          </p:nvPr>
        </p:nvPicPr>
        <p:blipFill>
          <a:blip r:embed="rId2"/>
          <a:stretch>
            <a:fillRect/>
          </a:stretch>
        </p:blipFill>
        <p:spPr>
          <a:xfrm>
            <a:off x="998855" y="4503420"/>
            <a:ext cx="4222115" cy="2214245"/>
          </a:xfrm>
          <a:prstGeom prst="rect">
            <a:avLst/>
          </a:prstGeom>
        </p:spPr>
      </p:pic>
      <p:pic>
        <p:nvPicPr>
          <p:cNvPr id="16" name="图片 15"/>
          <p:cNvPicPr>
            <a:picLocks noChangeAspect="1"/>
          </p:cNvPicPr>
          <p:nvPr>
            <p:custDataLst>
              <p:tags r:id="rId3"/>
            </p:custDataLst>
          </p:nvPr>
        </p:nvPicPr>
        <p:blipFill>
          <a:blip r:embed="rId4"/>
          <a:stretch>
            <a:fillRect/>
          </a:stretch>
        </p:blipFill>
        <p:spPr>
          <a:xfrm>
            <a:off x="6431280" y="4415790"/>
            <a:ext cx="4481830" cy="2301875"/>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5071110" y="705485"/>
            <a:ext cx="4731385" cy="2659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95" y="85725"/>
            <a:ext cx="6679565" cy="539750"/>
            <a:chOff x="4666941" y="762772"/>
            <a:chExt cx="8409286" cy="720000"/>
          </a:xfrm>
        </p:grpSpPr>
        <p:sp>
          <p:nvSpPr>
            <p:cNvPr id="4" name="圆角矩形 3"/>
            <p:cNvSpPr/>
            <p:nvPr/>
          </p:nvSpPr>
          <p:spPr>
            <a:xfrm>
              <a:off x="4717306" y="762772"/>
              <a:ext cx="8358921"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8" name="文本框 7"/>
            <p:cNvSpPr txBox="1"/>
            <p:nvPr/>
          </p:nvSpPr>
          <p:spPr>
            <a:xfrm>
              <a:off x="4666941" y="816136"/>
              <a:ext cx="842575"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5" name="文本框 4"/>
            <p:cNvSpPr txBox="1"/>
            <p:nvPr/>
          </p:nvSpPr>
          <p:spPr>
            <a:xfrm>
              <a:off x="5308889" y="822066"/>
              <a:ext cx="7745752"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Function Introduction</a:t>
              </a:r>
              <a:r>
                <a:rPr lang="en-US" altLang="zh-CN" sz="2400" b="1" dirty="0">
                  <a:solidFill>
                    <a:schemeClr val="bg1"/>
                  </a:solidFill>
                  <a:latin typeface="微软雅黑" panose="020B0503020204020204" pitchFamily="34" charset="-122"/>
                  <a:ea typeface="微软雅黑" panose="020B0503020204020204" pitchFamily="34" charset="-122"/>
                </a:rPr>
                <a:t>-Server Manager</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296035" y="6116320"/>
            <a:ext cx="9046210" cy="645160"/>
          </a:xfrm>
          <a:prstGeom prst="rect">
            <a:avLst/>
          </a:prstGeom>
          <a:noFill/>
        </p:spPr>
        <p:txBody>
          <a:bodyPr wrap="none" rtlCol="0" anchor="t">
            <a:spAutoFit/>
          </a:bodyPr>
          <a:p>
            <a:pPr algn="l"/>
            <a:r>
              <a:rPr lang="en-US" altLang="zh-CN">
                <a:solidFill>
                  <a:schemeClr val="bg1"/>
                </a:solidFill>
              </a:rPr>
              <a:t>T</a:t>
            </a:r>
            <a:r>
              <a:rPr lang="zh-CN" altLang="en-US">
                <a:solidFill>
                  <a:schemeClr val="bg1"/>
                </a:solidFill>
              </a:rPr>
              <a:t>emplate management </a:t>
            </a:r>
            <a:r>
              <a:rPr lang="en-US" altLang="zh-CN">
                <a:solidFill>
                  <a:schemeClr val="bg1"/>
                </a:solidFill>
              </a:rPr>
              <a:t>| </a:t>
            </a:r>
            <a:r>
              <a:rPr lang="zh-CN" altLang="en-US">
                <a:solidFill>
                  <a:schemeClr val="bg1"/>
                </a:solidFill>
              </a:rPr>
              <a:t>Cluster management </a:t>
            </a:r>
            <a:r>
              <a:rPr lang="en-US" altLang="zh-CN">
                <a:solidFill>
                  <a:schemeClr val="bg1"/>
                </a:solidFill>
              </a:rPr>
              <a:t>| </a:t>
            </a:r>
            <a:r>
              <a:rPr lang="zh-CN" altLang="en-US">
                <a:solidFill>
                  <a:schemeClr val="bg1"/>
                </a:solidFill>
              </a:rPr>
              <a:t>Classroom </a:t>
            </a:r>
            <a:r>
              <a:rPr lang="en-US" altLang="zh-CN">
                <a:solidFill>
                  <a:schemeClr val="bg1"/>
                </a:solidFill>
              </a:rPr>
              <a:t>m</a:t>
            </a:r>
            <a:r>
              <a:rPr lang="zh-CN" altLang="en-US">
                <a:solidFill>
                  <a:schemeClr val="bg1"/>
                </a:solidFill>
              </a:rPr>
              <a:t>anagement </a:t>
            </a:r>
            <a:r>
              <a:rPr lang="en-US" altLang="zh-CN">
                <a:solidFill>
                  <a:schemeClr val="bg1"/>
                </a:solidFill>
              </a:rPr>
              <a:t>| </a:t>
            </a:r>
            <a:r>
              <a:rPr lang="zh-CN" altLang="en-US">
                <a:solidFill>
                  <a:schemeClr val="bg1"/>
                </a:solidFill>
              </a:rPr>
              <a:t>Image </a:t>
            </a:r>
            <a:r>
              <a:rPr lang="en-US" altLang="zh-CN">
                <a:solidFill>
                  <a:schemeClr val="bg1"/>
                </a:solidFill>
              </a:rPr>
              <a:t>m</a:t>
            </a:r>
            <a:r>
              <a:rPr lang="zh-CN" altLang="en-US">
                <a:solidFill>
                  <a:schemeClr val="bg1"/>
                </a:solidFill>
              </a:rPr>
              <a:t>anagement</a:t>
            </a:r>
            <a:r>
              <a:rPr lang="zh-CN" altLang="en-US">
                <a:solidFill>
                  <a:schemeClr val="bg1"/>
                </a:solidFill>
                <a:sym typeface="+mn-ea"/>
              </a:rPr>
              <a:t> </a:t>
            </a:r>
            <a:endParaRPr lang="zh-CN" altLang="en-US">
              <a:solidFill>
                <a:schemeClr val="bg1"/>
              </a:solidFill>
              <a:sym typeface="+mn-ea"/>
            </a:endParaRPr>
          </a:p>
          <a:p>
            <a:pPr algn="l"/>
            <a:r>
              <a:rPr lang="zh-CN" altLang="en-US">
                <a:solidFill>
                  <a:schemeClr val="bg1"/>
                </a:solidFill>
                <a:sym typeface="+mn-ea"/>
              </a:rPr>
              <a:t>Terminal Management</a:t>
            </a:r>
            <a:r>
              <a:rPr lang="en-US" altLang="zh-CN">
                <a:solidFill>
                  <a:schemeClr val="bg1"/>
                </a:solidFill>
                <a:sym typeface="+mn-ea"/>
              </a:rPr>
              <a:t>  | V</a:t>
            </a:r>
            <a:r>
              <a:rPr lang="zh-CN" altLang="en-US">
                <a:solidFill>
                  <a:schemeClr val="bg1"/>
                </a:solidFill>
                <a:sym typeface="+mn-ea"/>
              </a:rPr>
              <a:t>irtual network </a:t>
            </a:r>
            <a:r>
              <a:rPr lang="en-US" altLang="zh-CN">
                <a:solidFill>
                  <a:schemeClr val="bg1"/>
                </a:solidFill>
                <a:sym typeface="+mn-ea"/>
              </a:rPr>
              <a:t>          | </a:t>
            </a:r>
            <a:r>
              <a:rPr lang="zh-CN" altLang="en-US">
                <a:solidFill>
                  <a:schemeClr val="bg1"/>
                </a:solidFill>
                <a:sym typeface="+mn-ea"/>
              </a:rPr>
              <a:t>Working space </a:t>
            </a:r>
            <a:r>
              <a:rPr lang="en-US" altLang="zh-CN">
                <a:solidFill>
                  <a:schemeClr val="bg1"/>
                </a:solidFill>
                <a:sym typeface="+mn-ea"/>
              </a:rPr>
              <a:t>                 | S</a:t>
            </a:r>
            <a:r>
              <a:rPr lang="zh-CN" altLang="en-US">
                <a:solidFill>
                  <a:schemeClr val="bg1"/>
                </a:solidFill>
                <a:sym typeface="+mn-ea"/>
              </a:rPr>
              <a:t>cheduled tasks</a:t>
            </a:r>
            <a:endParaRPr lang="zh-CN" altLang="en-US">
              <a:solidFill>
                <a:schemeClr val="bg1"/>
              </a:solidFill>
              <a:sym typeface="+mn-ea"/>
            </a:endParaRPr>
          </a:p>
        </p:txBody>
      </p:sp>
      <p:pic>
        <p:nvPicPr>
          <p:cNvPr id="3" name="图片 2"/>
          <p:cNvPicPr>
            <a:picLocks noChangeAspect="1"/>
          </p:cNvPicPr>
          <p:nvPr>
            <p:custDataLst>
              <p:tags r:id="rId1"/>
            </p:custDataLst>
          </p:nvPr>
        </p:nvPicPr>
        <p:blipFill>
          <a:blip r:embed="rId2"/>
          <a:stretch>
            <a:fillRect/>
          </a:stretch>
        </p:blipFill>
        <p:spPr>
          <a:xfrm>
            <a:off x="1287145" y="836930"/>
            <a:ext cx="9131300" cy="5132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p:nvPr/>
        </p:nvSpPr>
        <p:spPr>
          <a:xfrm>
            <a:off x="7408545" y="1547495"/>
            <a:ext cx="4316095" cy="3791585"/>
          </a:xfrm>
          <a:prstGeom prst="rect">
            <a:avLst/>
          </a:prstGeom>
          <a:noFill/>
        </p:spPr>
        <p:txBody>
          <a:bodyPr wrap="square" lIns="53300" tIns="26651" rIns="53300" bIns="26651"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en-US" altLang="zh-CN" dirty="0" smtClean="0">
                <a:solidFill>
                  <a:schemeClr val="bg1"/>
                </a:solidFill>
              </a:rPr>
              <a:t>·</a:t>
            </a:r>
            <a:r>
              <a:rPr dirty="0" smtClean="0">
                <a:solidFill>
                  <a:schemeClr val="bg1"/>
                </a:solidFill>
              </a:rPr>
              <a:t>Distribution speed of 2-6GB/Min</a:t>
            </a:r>
            <a:endParaRPr dirty="0" smtClean="0">
              <a:solidFill>
                <a:schemeClr val="bg1"/>
              </a:solidFill>
            </a:endParaRPr>
          </a:p>
          <a:p>
            <a:r>
              <a:rPr lang="en-US" altLang="zh-CN" dirty="0" smtClean="0">
                <a:solidFill>
                  <a:schemeClr val="bg1"/>
                </a:solidFill>
                <a:sym typeface="+mn-ea"/>
              </a:rPr>
              <a:t>·</a:t>
            </a:r>
            <a:r>
              <a:rPr lang="zh-CN" altLang="en-US" dirty="0" smtClean="0">
                <a:solidFill>
                  <a:schemeClr val="bg1"/>
                </a:solidFill>
                <a:sym typeface="+mn-ea"/>
              </a:rPr>
              <a:t>Support only distributing the increased portion</a:t>
            </a:r>
            <a:endParaRPr lang="zh-CN" altLang="en-US" dirty="0" smtClean="0">
              <a:solidFill>
                <a:schemeClr val="bg1"/>
              </a:solidFill>
              <a:sym typeface="+mn-ea"/>
            </a:endParaRPr>
          </a:p>
          <a:p>
            <a:r>
              <a:rPr lang="en-US" altLang="zh-CN" dirty="0" smtClean="0">
                <a:solidFill>
                  <a:schemeClr val="bg1"/>
                </a:solidFill>
                <a:sym typeface="+mn-ea"/>
              </a:rPr>
              <a:t>·</a:t>
            </a:r>
            <a:r>
              <a:rPr lang="zh-CN" altLang="en-US" dirty="0" smtClean="0">
                <a:solidFill>
                  <a:schemeClr val="bg1"/>
                </a:solidFill>
                <a:sym typeface="+mn-ea"/>
              </a:rPr>
              <a:t>Supports simultaneous reception of different models of terminals</a:t>
            </a:r>
            <a:endParaRPr lang="zh-CN" altLang="en-US" dirty="0" smtClean="0">
              <a:solidFill>
                <a:schemeClr val="bg1"/>
              </a:solidFill>
              <a:sym typeface="+mn-ea"/>
            </a:endParaRPr>
          </a:p>
          <a:p>
            <a:r>
              <a:rPr lang="en-US" altLang="zh-CN" dirty="0" smtClean="0">
                <a:solidFill>
                  <a:schemeClr val="bg1"/>
                </a:solidFill>
                <a:sym typeface="+mn-ea"/>
              </a:rPr>
              <a:t>·</a:t>
            </a:r>
            <a:r>
              <a:rPr lang="zh-CN" altLang="en-US" dirty="0" smtClean="0">
                <a:solidFill>
                  <a:schemeClr val="bg1"/>
                </a:solidFill>
                <a:sym typeface="+mn-ea"/>
              </a:rPr>
              <a:t>Permanently set network parameters, free of secondary maintenance</a:t>
            </a:r>
            <a:endParaRPr lang="zh-CN" altLang="en-US" dirty="0" smtClean="0">
              <a:solidFill>
                <a:schemeClr val="bg1"/>
              </a:solidFill>
              <a:sym typeface="+mn-ea"/>
            </a:endParaRPr>
          </a:p>
          <a:p>
            <a:r>
              <a:rPr lang="en-US" altLang="zh-CN" dirty="0" smtClean="0">
                <a:solidFill>
                  <a:schemeClr val="bg1"/>
                </a:solidFill>
                <a:sym typeface="+mn-ea"/>
              </a:rPr>
              <a:t>·</a:t>
            </a:r>
            <a:r>
              <a:rPr smtClean="0">
                <a:solidFill>
                  <a:schemeClr val="bg1"/>
                </a:solidFill>
                <a:sym typeface="+mn-ea"/>
              </a:rPr>
              <a:t>Simultaneously compatible with UEFI/legcy</a:t>
            </a:r>
            <a:endParaRPr smtClean="0">
              <a:solidFill>
                <a:schemeClr val="bg1"/>
              </a:solidFill>
              <a:sym typeface="+mn-ea"/>
            </a:endParaRPr>
          </a:p>
        </p:txBody>
      </p:sp>
      <p:grpSp>
        <p:nvGrpSpPr>
          <p:cNvPr id="2" name="组合 1"/>
          <p:cNvGrpSpPr/>
          <p:nvPr/>
        </p:nvGrpSpPr>
        <p:grpSpPr>
          <a:xfrm>
            <a:off x="69850" y="85725"/>
            <a:ext cx="6598920" cy="539750"/>
            <a:chOff x="4717143" y="762772"/>
            <a:chExt cx="9820516" cy="720000"/>
          </a:xfrm>
        </p:grpSpPr>
        <p:sp>
          <p:nvSpPr>
            <p:cNvPr id="4" name="圆角矩形 3"/>
            <p:cNvSpPr/>
            <p:nvPr/>
          </p:nvSpPr>
          <p:spPr>
            <a:xfrm>
              <a:off x="4717143" y="762772"/>
              <a:ext cx="9819571" cy="720000"/>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a:p>
          </p:txBody>
        </p:sp>
        <p:sp>
          <p:nvSpPr>
            <p:cNvPr id="5" name="文本框 4"/>
            <p:cNvSpPr txBox="1"/>
            <p:nvPr/>
          </p:nvSpPr>
          <p:spPr>
            <a:xfrm>
              <a:off x="4753998" y="827148"/>
              <a:ext cx="850507" cy="614118"/>
            </a:xfrm>
            <a:prstGeom prst="rect">
              <a:avLst/>
            </a:prstGeom>
            <a:noFill/>
          </p:spPr>
          <p:txBody>
            <a:bodyPr wrap="square" rtlCol="0">
              <a:spAutoFit/>
            </a:bodyPr>
            <a:p>
              <a:pPr algn="ctr"/>
              <a:r>
                <a:rPr lang="en-US" altLang="zh-CN" sz="2400" b="1" dirty="0">
                  <a:solidFill>
                    <a:srgbClr val="C00000"/>
                  </a:solidFill>
                  <a:latin typeface="Arial" panose="020B0604020202020204" pitchFamily="34" charset="0"/>
                  <a:cs typeface="Arial" panose="020B0604020202020204" pitchFamily="34" charset="0"/>
                </a:rPr>
                <a:t>0</a:t>
              </a:r>
              <a:r>
                <a:rPr lang="en-US" sz="2400" b="1" dirty="0">
                  <a:solidFill>
                    <a:srgbClr val="C00000"/>
                  </a:solidFill>
                  <a:latin typeface="Arial" panose="020B0604020202020204" pitchFamily="34" charset="0"/>
                  <a:cs typeface="Arial" panose="020B0604020202020204" pitchFamily="34" charset="0"/>
                </a:rPr>
                <a:t>3</a:t>
              </a:r>
              <a:endParaRPr lang="en-US" sz="2400" b="1" dirty="0">
                <a:solidFill>
                  <a:srgbClr val="C00000"/>
                </a:solidFill>
                <a:latin typeface="Arial" panose="020B0604020202020204" pitchFamily="34" charset="0"/>
                <a:cs typeface="Arial" panose="020B0604020202020204" pitchFamily="34" charset="0"/>
              </a:endParaRPr>
            </a:p>
          </p:txBody>
        </p:sp>
        <p:sp>
          <p:nvSpPr>
            <p:cNvPr id="9" name="文本框 8"/>
            <p:cNvSpPr txBox="1"/>
            <p:nvPr/>
          </p:nvSpPr>
          <p:spPr>
            <a:xfrm>
              <a:off x="5470314" y="822066"/>
              <a:ext cx="9067345" cy="614118"/>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Server </a:t>
              </a:r>
              <a:r>
                <a:rPr lang="en-US" altLang="zh-CN" sz="2400" b="1" dirty="0">
                  <a:solidFill>
                    <a:schemeClr val="bg1"/>
                  </a:solidFill>
                  <a:latin typeface="微软雅黑" panose="020B0503020204020204" pitchFamily="34" charset="-122"/>
                  <a:ea typeface="微软雅黑" panose="020B0503020204020204" pitchFamily="34" charset="-122"/>
                </a:rPr>
                <a:t>m</a:t>
              </a:r>
              <a:r>
                <a:rPr lang="zh-CN" altLang="en-US" sz="2400" b="1" dirty="0">
                  <a:solidFill>
                    <a:schemeClr val="bg1"/>
                  </a:solidFill>
                  <a:latin typeface="微软雅黑" panose="020B0503020204020204" pitchFamily="34" charset="-122"/>
                  <a:ea typeface="微软雅黑" panose="020B0503020204020204" pitchFamily="34" charset="-122"/>
                </a:rPr>
                <a:t>anager</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Template distribution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custDataLst>
              <p:tags r:id="rId1"/>
            </p:custDataLst>
          </p:nvPr>
        </p:nvPicPr>
        <p:blipFill>
          <a:blip r:embed="rId2"/>
          <a:stretch>
            <a:fillRect/>
          </a:stretch>
        </p:blipFill>
        <p:spPr>
          <a:xfrm>
            <a:off x="699135" y="1828165"/>
            <a:ext cx="6331585" cy="3314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REFSHAPE" val="858050852"/>
  <p:tag name="KSO_WM_UNIT_PLACING_PICTURE_USER_VIEWPORT" val="{&quot;height&quot;:6401,&quot;width&quot;:10365}"/>
</p:tagLst>
</file>

<file path=ppt/tags/tag11.xml><?xml version="1.0" encoding="utf-8"?>
<p:tagLst xmlns:p="http://schemas.openxmlformats.org/presentationml/2006/main">
  <p:tag name="REFSHAPE" val="858050852"/>
  <p:tag name="KSO_WM_UNIT_PLACING_PICTURE_USER_VIEWPORT" val="{&quot;height&quot;:6401,&quot;width&quot;:10365}"/>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TABLE_BEAUTIFY" val="smartTable{d476132a-0787-4233-91cc-98235f2fbdd2}"/>
  <p:tag name="TABLE_ENDDRAG_ORIGIN_RECT" val="881*396"/>
  <p:tag name="TABLE_ENDDRAG_RECT" val="37*89*881*396"/>
</p:tagLst>
</file>

<file path=ppt/tags/tag21.xml><?xml version="1.0" encoding="utf-8"?>
<p:tagLst xmlns:p="http://schemas.openxmlformats.org/presentationml/2006/main">
  <p:tag name="KSO_WM_UNIT_TABLE_BEAUTIFY" val="smartTable{2bd5f62d-e03a-4e11-b9fa-4da50e24575c}"/>
  <p:tag name="TABLE_ENDDRAG_ORIGIN_RECT" val="894*389"/>
  <p:tag name="TABLE_ENDDRAG_RECT" val="35*59*894*389"/>
</p:tagLst>
</file>

<file path=ppt/tags/tag22.xml><?xml version="1.0" encoding="utf-8"?>
<p:tagLst xmlns:p="http://schemas.openxmlformats.org/presentationml/2006/main">
  <p:tag name="KSO_WPP_MARK_KEY" val="22920768-8b60-42f9-b54f-6481e20373eb"/>
  <p:tag name="COMMONDATA" val="eyJoZGlkIjoiOTljMWRhN2FjMDY1M2E1M2FkNjEzMmM0NjFjZmM5ZmQ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15459</Words>
  <Application>WPS 演示</Application>
  <PresentationFormat>宽屏</PresentationFormat>
  <Paragraphs>1125</Paragraphs>
  <Slides>35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35</vt:i4>
      </vt:variant>
    </vt:vector>
  </HeadingPairs>
  <TitlesOfParts>
    <vt:vector size="45" baseType="lpstr">
      <vt:lpstr>Arial</vt:lpstr>
      <vt:lpstr>宋体</vt:lpstr>
      <vt:lpstr>Wingdings</vt:lpstr>
      <vt:lpstr>微软雅黑</vt:lpstr>
      <vt:lpstr>Calibri</vt:lpstr>
      <vt:lpstr>Arial</vt:lpstr>
      <vt:lpstr>Arial Unicode MS</vt:lpstr>
      <vt:lpstr>张海山锐谐体</vt:lpstr>
      <vt:lpstr>华文中宋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Prime</dc:creator>
  <cp:lastModifiedBy>sunny_jiao</cp:lastModifiedBy>
  <cp:revision>469</cp:revision>
  <dcterms:created xsi:type="dcterms:W3CDTF">2020-08-13T11:00:00Z</dcterms:created>
  <dcterms:modified xsi:type="dcterms:W3CDTF">2023-10-11T10:32:16Z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714EF47E970643F38D33DDA9B935D979</vt:lpwstr>
  </property>
</Properties>
</file>