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30" r:id="rId5"/>
    <p:sldId id="331" r:id="rId6"/>
    <p:sldId id="259" r:id="rId7"/>
    <p:sldId id="332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33" r:id="rId17"/>
    <p:sldId id="343" r:id="rId18"/>
    <p:sldId id="298" r:id="rId19"/>
    <p:sldId id="344" r:id="rId20"/>
    <p:sldId id="334" r:id="rId21"/>
    <p:sldId id="288" r:id="rId22"/>
    <p:sldId id="335" r:id="rId23"/>
    <p:sldId id="336" r:id="rId24"/>
    <p:sldId id="337" r:id="rId25"/>
    <p:sldId id="338" r:id="rId26"/>
    <p:sldId id="27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4CE"/>
    <a:srgbClr val="1D273B"/>
    <a:srgbClr val="666666"/>
    <a:srgbClr val="7F7F7F"/>
    <a:srgbClr val="1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3837" autoAdjust="0"/>
  </p:normalViewPr>
  <p:slideViewPr>
    <p:cSldViewPr snapToGrid="0" showGuides="1">
      <p:cViewPr varScale="1">
        <p:scale>
          <a:sx n="74" d="100"/>
          <a:sy n="74" d="100"/>
        </p:scale>
        <p:origin x="-798" y="-90"/>
      </p:cViewPr>
      <p:guideLst>
        <p:guide orient="horz" pos="375"/>
        <p:guide orient="horz" pos="3922"/>
        <p:guide pos="417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40A40-8FE2-409E-A682-0B22879EDE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4E26D-CBED-4235-A535-488C33012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4B939-3CD5-48CF-8153-9B4C12D4E4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EE8A0-EBC6-4D14-8FAF-AD77BF802B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23465" y="2345055"/>
            <a:ext cx="7733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Sytem Recovery V11.0  introduction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5608" y="3169878"/>
            <a:ext cx="6260784" cy="285157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783998"/>
            <a:ext cx="44919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 Restore</a:t>
            </a:r>
            <a:endParaRPr lang="en-US" altLang="zh-CN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478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591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61515" y="3579495"/>
            <a:ext cx="3696970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case of data loss or file corruption, the computer can be quickly restored to the state of the last backup.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C:\Users\Arvin\Desktop\Windows 10 x64-2019-11-22-11-29-04_副本.pngWindows 10 x64-2019-11-22-11-29-04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08383" y="2399665"/>
            <a:ext cx="4763135" cy="3572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783998"/>
            <a:ext cx="44919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Custom Restore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812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925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014855" y="3579495"/>
            <a:ext cx="369697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case of data loss or file corruption, the partition to be recovered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be  customized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C:\Users\Arvin\Desktop\Windows 10 x64-2019-11-22-11-29-09_副本.pngWindows 10 x64-2019-11-22-11-29-09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56325" y="2399665"/>
            <a:ext cx="4760595" cy="3572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512820" y="784225"/>
            <a:ext cx="50425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Partition Change</a:t>
            </a:r>
            <a:endParaRPr lang="en-US" altLang="zh-CN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812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925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014855" y="3579495"/>
            <a:ext cx="369697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Users can modify the recovery method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backup partition according to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actual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C:\Users\Arvin\Desktop\Windows 10 x64-2019-11-22-11-29-19_副本.pngWindows 10 x64-2019-11-22-11-29-19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56325" y="2399665"/>
            <a:ext cx="4758055" cy="3572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783998"/>
            <a:ext cx="44919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Hotkey 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Restore</a:t>
            </a:r>
            <a:endParaRPr lang="en-US" altLang="zh-CN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907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020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95805" y="3579495"/>
            <a:ext cx="3696970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case of data loss or file damage,  computer data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be quickly restored</a:t>
            </a:r>
            <a:r>
              <a:rPr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the last saved state by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pressing </a:t>
            </a:r>
            <a:r>
              <a:rPr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hotkey F9.</a:t>
            </a:r>
            <a:endParaRPr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C:\Users\Arvin\Desktop\Windows 10 x64-2019-11-22-11-29-14_副本.pngWindows 10 x64-2019-11-22-11-29-14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37275" y="2397125"/>
            <a:ext cx="4777740" cy="3575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8" b="105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21275" y="3014345"/>
            <a:ext cx="70700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Product Characteristics</a:t>
            </a:r>
            <a:endParaRPr lang="zh-CN" altLang="en-US" sz="44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33625" y="1047750"/>
            <a:ext cx="7392797" cy="4762500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501900" y="2130425"/>
            <a:ext cx="7072630" cy="2894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Dual hard disk protection: exclusive support dual hard disk data protection scheme in China</a:t>
            </a:r>
            <a:endParaRPr lang="en-US" altLang="zh-CN" sz="1600" dirty="0">
              <a:solidFill>
                <a:schemeClr val="bg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 architecture: fully support UEFI architecture</a:t>
            </a:r>
            <a:endParaRPr lang="en-US" altLang="zh-CN" sz="1600" dirty="0">
              <a:solidFill>
                <a:schemeClr val="bg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protection: support document, picture, music, video and other types of data protection</a:t>
            </a:r>
            <a:endParaRPr lang="en-US" altLang="zh-CN" sz="1600" dirty="0">
              <a:solidFill>
                <a:schemeClr val="bg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 hard disk support: fully support mechanical hard disk, SSD hard disk, m.2 hard disk, EMMC hard disk</a:t>
            </a:r>
            <a:endParaRPr lang="en-US" altLang="zh-CN" sz="1600" dirty="0">
              <a:solidFill>
                <a:schemeClr val="bg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Recovery strategy: flexible choice of multiple recovery strategies</a:t>
            </a:r>
            <a:endParaRPr lang="en-US" altLang="zh-CN" sz="1600" dirty="0">
              <a:solidFill>
                <a:schemeClr val="bg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Backup strategy: AES 256 bit high-strength encryption protection</a:t>
            </a:r>
            <a:endParaRPr lang="en-US" altLang="zh-CN" sz="1600" dirty="0">
              <a:solidFill>
                <a:schemeClr val="bg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0031" y="595403"/>
            <a:ext cx="449193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Product Characteristics</a:t>
            </a:r>
            <a:endParaRPr lang="zh-CN" altLang="en-US" sz="32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32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0031" y="595403"/>
            <a:ext cx="44919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</a:t>
            </a:r>
            <a:r>
              <a:rPr lang="en-US" altLang="zh-CN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dvantage</a:t>
            </a:r>
            <a:endParaRPr lang="zh-CN" altLang="en-US" sz="32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0305" y="1617345"/>
            <a:ext cx="4771390" cy="969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1265" y="1680210"/>
            <a:ext cx="4653915" cy="8547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71265" y="1691640"/>
            <a:ext cx="465391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new Linux kernel level data recovery algorithm improves data recovery speed by 40% compared with similar products.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C:\Users\Arvin\Desktop\Windows 10 x64-2019-11-22-11-48-59.pngWindows 10 x64-2019-11-22-11-48-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648710" y="2893695"/>
            <a:ext cx="4998720" cy="3749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595403"/>
            <a:ext cx="44919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Product </a:t>
            </a:r>
            <a:r>
              <a:rPr lang="en-US" altLang="zh-CN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dvantage</a:t>
            </a:r>
            <a:endParaRPr lang="zh-CN" altLang="en-US" sz="32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0305" y="1617345"/>
            <a:ext cx="4771390" cy="969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2855" y="1685925"/>
            <a:ext cx="4561840" cy="835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800475" y="1684020"/>
            <a:ext cx="4541520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 dual hard disk protection scheme of UEFI platform, and support the combination of multiple hard disk types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4765" y="3120390"/>
            <a:ext cx="2132965" cy="800100"/>
          </a:xfrm>
          <a:prstGeom prst="rect">
            <a:avLst/>
          </a:prstGeom>
        </p:spPr>
      </p:pic>
      <p:pic>
        <p:nvPicPr>
          <p:cNvPr id="10" name="图片 9" descr="C:\Users\Arvin\Desktop\6\3.png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34765" y="4184968"/>
            <a:ext cx="2132965" cy="799465"/>
          </a:xfrm>
          <a:prstGeom prst="rect">
            <a:avLst/>
          </a:prstGeom>
        </p:spPr>
      </p:pic>
      <p:pic>
        <p:nvPicPr>
          <p:cNvPr id="17" name="图片 16" descr="C:\Users\Arvin\Desktop\6\5.png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34765" y="5409248"/>
            <a:ext cx="2132965" cy="799465"/>
          </a:xfrm>
          <a:prstGeom prst="rect">
            <a:avLst/>
          </a:prstGeom>
        </p:spPr>
      </p:pic>
      <p:pic>
        <p:nvPicPr>
          <p:cNvPr id="18" name="图片 17" descr="C:\Users\Arvin\Desktop\6\2.png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2525" y="3118168"/>
            <a:ext cx="2132965" cy="799465"/>
          </a:xfrm>
          <a:prstGeom prst="rect">
            <a:avLst/>
          </a:prstGeom>
        </p:spPr>
      </p:pic>
      <p:pic>
        <p:nvPicPr>
          <p:cNvPr id="19" name="图片 18" descr="C:\Users\Arvin\Desktop\6\4.png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32525" y="4182428"/>
            <a:ext cx="2132965" cy="799465"/>
          </a:xfrm>
          <a:prstGeom prst="rect">
            <a:avLst/>
          </a:prstGeom>
        </p:spPr>
      </p:pic>
      <p:pic>
        <p:nvPicPr>
          <p:cNvPr id="20" name="图片 19" descr="C:\Users\Arvin\Desktop\6\6.png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232525" y="5406708"/>
            <a:ext cx="2132965" cy="7994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21275" y="3014345"/>
            <a:ext cx="65138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Usage Scenarios</a:t>
            </a:r>
            <a:endParaRPr lang="zh-CN" altLang="en-US" sz="44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540" y="1758632"/>
            <a:ext cx="5568950" cy="3736340"/>
            <a:chOff x="-1717749" y="756250"/>
            <a:chExt cx="7498715" cy="53455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7"/>
            <a:stretch>
              <a:fillRect/>
            </a:stretch>
          </p:blipFill>
          <p:spPr>
            <a:xfrm>
              <a:off x="-1610984" y="1032387"/>
              <a:ext cx="7274366" cy="4511163"/>
            </a:xfrm>
            <a:prstGeom prst="rect">
              <a:avLst/>
            </a:prstGeom>
          </p:spPr>
        </p:pic>
        <p:pic>
          <p:nvPicPr>
            <p:cNvPr id="2" name="图片 1" descr="C:\Users\Arvin\Desktop\图片3.png图片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-1717749" y="756250"/>
              <a:ext cx="7498715" cy="53455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5806440" y="3242310"/>
            <a:ext cx="5460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office computer</a:t>
            </a:r>
            <a:endParaRPr lang="zh-CN" altLang="en-US" sz="32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888355" y="3992880"/>
            <a:ext cx="5046345" cy="8255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/>
          <p:cNvSpPr/>
          <p:nvPr/>
        </p:nvSpPr>
        <p:spPr>
          <a:xfrm rot="2506017">
            <a:off x="-4863688" y="-2708456"/>
            <a:ext cx="7598929" cy="10789013"/>
          </a:xfrm>
          <a:custGeom>
            <a:avLst/>
            <a:gdLst>
              <a:gd name="connsiteX0" fmla="*/ 0 w 7598929"/>
              <a:gd name="connsiteY0" fmla="*/ 1 h 10789013"/>
              <a:gd name="connsiteX1" fmla="*/ 7598929 w 7598929"/>
              <a:gd name="connsiteY1" fmla="*/ 0 h 10789013"/>
              <a:gd name="connsiteX2" fmla="*/ 7598929 w 7598929"/>
              <a:gd name="connsiteY2" fmla="*/ 10789012 h 10789013"/>
              <a:gd name="connsiteX3" fmla="*/ 6806820 w 7598929"/>
              <a:gd name="connsiteY3" fmla="*/ 10789013 h 10789013"/>
              <a:gd name="connsiteX4" fmla="*/ 6806819 w 7598929"/>
              <a:gd name="connsiteY4" fmla="*/ 4680214 h 10789013"/>
              <a:gd name="connsiteX5" fmla="*/ 6761100 w 7598929"/>
              <a:gd name="connsiteY5" fmla="*/ 4680215 h 10789013"/>
              <a:gd name="connsiteX6" fmla="*/ 6761100 w 7598929"/>
              <a:gd name="connsiteY6" fmla="*/ 10789012 h 10789013"/>
              <a:gd name="connsiteX7" fmla="*/ 6247520 w 7598929"/>
              <a:gd name="connsiteY7" fmla="*/ 10789012 h 10789013"/>
              <a:gd name="connsiteX8" fmla="*/ 6247520 w 7598929"/>
              <a:gd name="connsiteY8" fmla="*/ 3395512 h 10789013"/>
              <a:gd name="connsiteX9" fmla="*/ 6201801 w 7598929"/>
              <a:gd name="connsiteY9" fmla="*/ 3395512 h 10789013"/>
              <a:gd name="connsiteX10" fmla="*/ 6201801 w 7598929"/>
              <a:gd name="connsiteY10" fmla="*/ 10789013 h 10789013"/>
              <a:gd name="connsiteX11" fmla="*/ 5647534 w 7598929"/>
              <a:gd name="connsiteY11" fmla="*/ 10789013 h 10789013"/>
              <a:gd name="connsiteX12" fmla="*/ 5647534 w 7598929"/>
              <a:gd name="connsiteY12" fmla="*/ 3784889 h 10789013"/>
              <a:gd name="connsiteX13" fmla="*/ 5601815 w 7598929"/>
              <a:gd name="connsiteY13" fmla="*/ 3784889 h 10789013"/>
              <a:gd name="connsiteX14" fmla="*/ 5601814 w 7598929"/>
              <a:gd name="connsiteY14" fmla="*/ 10789012 h 10789013"/>
              <a:gd name="connsiteX15" fmla="*/ 0 w 7598929"/>
              <a:gd name="connsiteY15" fmla="*/ 10789013 h 10789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98929" h="10789013">
                <a:moveTo>
                  <a:pt x="0" y="1"/>
                </a:moveTo>
                <a:lnTo>
                  <a:pt x="7598929" y="0"/>
                </a:lnTo>
                <a:lnTo>
                  <a:pt x="7598929" y="10789012"/>
                </a:lnTo>
                <a:lnTo>
                  <a:pt x="6806820" y="10789013"/>
                </a:lnTo>
                <a:lnTo>
                  <a:pt x="6806819" y="4680214"/>
                </a:lnTo>
                <a:lnTo>
                  <a:pt x="6761100" y="4680215"/>
                </a:lnTo>
                <a:lnTo>
                  <a:pt x="6761100" y="10789012"/>
                </a:lnTo>
                <a:lnTo>
                  <a:pt x="6247520" y="10789012"/>
                </a:lnTo>
                <a:lnTo>
                  <a:pt x="6247520" y="3395512"/>
                </a:lnTo>
                <a:lnTo>
                  <a:pt x="6201801" y="3395512"/>
                </a:lnTo>
                <a:lnTo>
                  <a:pt x="6201801" y="10789013"/>
                </a:lnTo>
                <a:lnTo>
                  <a:pt x="5647534" y="10789013"/>
                </a:lnTo>
                <a:lnTo>
                  <a:pt x="5647534" y="3784889"/>
                </a:lnTo>
                <a:lnTo>
                  <a:pt x="5601815" y="3784889"/>
                </a:lnTo>
                <a:lnTo>
                  <a:pt x="5601814" y="10789012"/>
                </a:lnTo>
                <a:lnTo>
                  <a:pt x="0" y="10789013"/>
                </a:lnTo>
                <a:close/>
              </a:path>
            </a:pathLst>
          </a:custGeom>
          <a:solidFill>
            <a:srgbClr val="00E4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86348" y="1595351"/>
            <a:ext cx="206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800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54835" y="2118135"/>
            <a:ext cx="856635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015688" y="1230902"/>
            <a:ext cx="5836285" cy="742950"/>
            <a:chOff x="6096000" y="1485486"/>
            <a:chExt cx="5836285" cy="742950"/>
          </a:xfrm>
        </p:grpSpPr>
        <p:sp>
          <p:nvSpPr>
            <p:cNvPr id="10" name="平行四边形 9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90384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62900" y="1595341"/>
              <a:ext cx="39693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 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ntroduction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87608" y="2580731"/>
            <a:ext cx="7065010" cy="742950"/>
            <a:chOff x="6096000" y="1485486"/>
            <a:chExt cx="7065010" cy="742950"/>
          </a:xfrm>
        </p:grpSpPr>
        <p:sp>
          <p:nvSpPr>
            <p:cNvPr id="20" name="平行四边形 19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89957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62900" y="1595341"/>
              <a:ext cx="519811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Function 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ntroduction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77288" y="3930560"/>
            <a:ext cx="8274685" cy="742950"/>
            <a:chOff x="6096000" y="1485486"/>
            <a:chExt cx="8274685" cy="742950"/>
          </a:xfrm>
        </p:grpSpPr>
        <p:sp>
          <p:nvSpPr>
            <p:cNvPr id="24" name="平行四边形 23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90384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62900" y="1595341"/>
              <a:ext cx="64077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 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haracteristics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70503" y="5280389"/>
            <a:ext cx="9382125" cy="742950"/>
            <a:chOff x="6096000" y="1485486"/>
            <a:chExt cx="9382125" cy="742950"/>
          </a:xfrm>
        </p:grpSpPr>
        <p:sp>
          <p:nvSpPr>
            <p:cNvPr id="28" name="平行四边形 27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89102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62900" y="1595341"/>
              <a:ext cx="751522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Usage 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cenarios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506017">
            <a:off x="-4465223" y="-2708455"/>
            <a:ext cx="7598929" cy="10789013"/>
          </a:xfrm>
          <a:prstGeom prst="rect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540" y="1739900"/>
            <a:ext cx="5568950" cy="3773805"/>
            <a:chOff x="-1717749" y="729450"/>
            <a:chExt cx="7498715" cy="53991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7"/>
            <a:stretch>
              <a:fillRect/>
            </a:stretch>
          </p:blipFill>
          <p:spPr>
            <a:xfrm>
              <a:off x="-1610984" y="1032387"/>
              <a:ext cx="7274366" cy="4511163"/>
            </a:xfrm>
            <a:prstGeom prst="rect">
              <a:avLst/>
            </a:prstGeom>
          </p:spPr>
        </p:pic>
        <p:pic>
          <p:nvPicPr>
            <p:cNvPr id="2" name="图片 1" descr="C:\Users\Arvin\Desktop\图片2.png图片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-1717749" y="729450"/>
              <a:ext cx="7498715" cy="53991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6825615" y="3242945"/>
            <a:ext cx="4736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Computer classroom</a:t>
            </a:r>
            <a:endParaRPr lang="zh-CN" altLang="en-US" sz="36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73570" y="4001135"/>
            <a:ext cx="4466590" cy="2032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C:\Users\Arvin\Desktop\图片4.png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625" y="1567180"/>
            <a:ext cx="5420360" cy="4043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21325" y="3044825"/>
            <a:ext cx="6638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Multimedia conference room</a:t>
            </a:r>
            <a:endParaRPr lang="zh-CN" altLang="en-US" sz="36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77535" y="3815715"/>
            <a:ext cx="627697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C:\Users\Arvin\Desktop\图片6.png图片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625" y="1784668"/>
            <a:ext cx="5420360" cy="36087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04840" y="3044825"/>
            <a:ext cx="6353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Training computer room</a:t>
            </a:r>
            <a:endParaRPr lang="zh-CN" altLang="en-US" sz="40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904865" y="3773805"/>
            <a:ext cx="5771515" cy="50165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C:\Users\Arvin\Desktop\图片5.png图片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2070" y="1567180"/>
            <a:ext cx="5292725" cy="4060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65825" y="3044825"/>
            <a:ext cx="5502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Corporate office</a:t>
            </a:r>
            <a:endParaRPr lang="zh-CN" altLang="en-US" sz="40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32830" y="3776345"/>
            <a:ext cx="3808095" cy="5715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67000" y="2567214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4742" y="1280160"/>
            <a:ext cx="585102" cy="434340"/>
          </a:xfrm>
          <a:prstGeom prst="parallelogram">
            <a:avLst>
              <a:gd name="adj" fmla="val 34320"/>
            </a:avLst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41520" y="3095112"/>
            <a:ext cx="3108960" cy="285157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endCxn id="12" idx="3"/>
          </p:cNvCxnSpPr>
          <p:nvPr/>
        </p:nvCxnSpPr>
        <p:spPr>
          <a:xfrm>
            <a:off x="4541520" y="3237230"/>
            <a:ext cx="3108960" cy="635"/>
          </a:xfrm>
          <a:prstGeom prst="line">
            <a:avLst/>
          </a:prstGeom>
          <a:ln w="25400"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9"/>
          <p:cNvSpPr/>
          <p:nvPr/>
        </p:nvSpPr>
        <p:spPr>
          <a:xfrm flipV="1">
            <a:off x="5660231" y="1331116"/>
            <a:ext cx="552450" cy="382131"/>
          </a:xfrm>
          <a:prstGeom prst="parallelogram">
            <a:avLst>
              <a:gd name="adj" fmla="val 343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100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3325734" y="2553029"/>
            <a:ext cx="698934" cy="1627077"/>
          </a:xfrm>
          <a:custGeom>
            <a:avLst/>
            <a:gdLst/>
            <a:ahLst/>
            <a:cxnLst/>
            <a:rect l="l" t="t" r="r" b="b"/>
            <a:pathLst>
              <a:path w="698934" h="1627077">
                <a:moveTo>
                  <a:pt x="487198" y="0"/>
                </a:moveTo>
                <a:lnTo>
                  <a:pt x="698934" y="0"/>
                </a:lnTo>
                <a:lnTo>
                  <a:pt x="698934" y="1627077"/>
                </a:lnTo>
                <a:lnTo>
                  <a:pt x="364885" y="1627077"/>
                </a:lnTo>
                <a:lnTo>
                  <a:pt x="364885" y="374135"/>
                </a:lnTo>
                <a:cubicBezTo>
                  <a:pt x="323771" y="409767"/>
                  <a:pt x="267582" y="441801"/>
                  <a:pt x="196318" y="470238"/>
                </a:cubicBezTo>
                <a:cubicBezTo>
                  <a:pt x="125055" y="498675"/>
                  <a:pt x="59615" y="516320"/>
                  <a:pt x="0" y="523172"/>
                </a:cubicBezTo>
                <a:lnTo>
                  <a:pt x="0" y="238460"/>
                </a:lnTo>
                <a:cubicBezTo>
                  <a:pt x="187753" y="183641"/>
                  <a:pt x="350152" y="104155"/>
                  <a:pt x="487198" y="0"/>
                </a:cubicBezTo>
                <a:close/>
              </a:path>
            </a:pathLst>
          </a:cu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21275" y="3014345"/>
            <a:ext cx="68764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Product Introduction</a:t>
            </a:r>
            <a:endParaRPr lang="zh-CN" altLang="en-US" sz="44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9"/>
          <p:cNvSpPr/>
          <p:nvPr/>
        </p:nvSpPr>
        <p:spPr>
          <a:xfrm>
            <a:off x="3578507" y="-1597411"/>
            <a:ext cx="16204930" cy="120294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" b="29722"/>
          <a:stretch>
            <a:fillRect/>
          </a:stretch>
        </p:blipFill>
        <p:spPr>
          <a:xfrm>
            <a:off x="703792" y="704850"/>
            <a:ext cx="10784417" cy="544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792" y="704850"/>
            <a:ext cx="5392208" cy="5448300"/>
          </a:xfrm>
          <a:prstGeom prst="rect">
            <a:avLst/>
          </a:prstGeom>
          <a:solidFill>
            <a:srgbClr val="1D27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1" y="704850"/>
            <a:ext cx="5392208" cy="5448300"/>
          </a:xfrm>
          <a:prstGeom prst="rect">
            <a:avLst/>
          </a:prstGeom>
          <a:gradFill flip="none" rotWithShape="1">
            <a:gsLst>
              <a:gs pos="100000">
                <a:srgbClr val="00E4CE">
                  <a:alpha val="80000"/>
                </a:srgbClr>
              </a:gs>
              <a:gs pos="58000">
                <a:srgbClr val="00E4CE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08710" y="2952115"/>
            <a:ext cx="4719320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System recovery v11.0 is a powerful computer data protection software, which can quickly solve data security for </a:t>
            </a:r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computer</a:t>
            </a:r>
            <a:r>
              <a:rPr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users in personal, enterprise and other industries.</a:t>
            </a:r>
            <a:endParaRPr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8762" y="1347602"/>
            <a:ext cx="44919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Product Introduction</a:t>
            </a:r>
            <a:endParaRPr lang="zh-CN" altLang="en-US" sz="32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222375" y="2113915"/>
            <a:ext cx="4093210" cy="1905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6" b="783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21275" y="3013710"/>
            <a:ext cx="69437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Function Introduction</a:t>
            </a:r>
            <a:endParaRPr lang="zh-CN" altLang="en-US" sz="44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595403"/>
            <a:ext cx="449193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Function Introduction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1445" y="2399665"/>
            <a:ext cx="425323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2575" y="2503170"/>
            <a:ext cx="366204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13280" y="2977515"/>
            <a:ext cx="3218815" cy="189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Multi partition type support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Dual hard disk protection / restore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 drive support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Dual hard disk smart index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Initial recovery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 recovery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Quick Backup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4040" y="2393950"/>
            <a:ext cx="4732020" cy="35769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783998"/>
            <a:ext cx="44919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 Backup</a:t>
            </a:r>
            <a:endParaRPr lang="en-US" altLang="zh-CN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604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717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82775" y="3510915"/>
            <a:ext cx="369697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 backup provides users with the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function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save any state of the computer. In case of data loss or file damage, users can quickly recover to the state of the last computer backup.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C:\Users\Arvin\Desktop\Windows 10 x64-2019-11-22-11-28-54_副本.pngWindows 10 x64-2019-11-22-11-28-54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24245" y="2399665"/>
            <a:ext cx="4822190" cy="3571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783998"/>
            <a:ext cx="44919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Custom Backup</a:t>
            </a:r>
            <a:endParaRPr lang="en-US" altLang="zh-CN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906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019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15795" y="3579495"/>
            <a:ext cx="369697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Users can customize the partition to be backed up according to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actual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C:\Users\Arvin\Desktop\Windows 10 x64-2019-11-22-11-28-59_副本.pngWindows 10 x64-2019-11-22-11-28-59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53455" y="2399665"/>
            <a:ext cx="4740910" cy="3571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783998"/>
            <a:ext cx="44919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Origin Restore</a:t>
            </a:r>
            <a:endParaRPr lang="en-US" altLang="zh-CN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5725" y="2399665"/>
            <a:ext cx="4648200" cy="3571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6855" y="2503170"/>
            <a:ext cx="4307205" cy="330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62455" y="3579495"/>
            <a:ext cx="3696970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case of data loss or file corruption, the computer can be quickly restored to the state of the initial backup.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C:\Users\Arvin\Desktop\Windows 10 x64-2019-11-22-11-29-06_副本.pngWindows 10 x64-2019-11-22-11-29-06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03925" y="2403793"/>
            <a:ext cx="4762500" cy="3563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rgbClr val="1D273B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2312</Words>
  <Application>WPS 演示</Application>
  <PresentationFormat>自定义</PresentationFormat>
  <Paragraphs>106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122</cp:revision>
  <dcterms:created xsi:type="dcterms:W3CDTF">2017-09-25T02:52:00Z</dcterms:created>
  <dcterms:modified xsi:type="dcterms:W3CDTF">2019-12-22T01:58:15Z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