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3" r:id="rId8"/>
    <p:sldId id="264" r:id="rId9"/>
    <p:sldId id="281" r:id="rId10"/>
    <p:sldId id="311" r:id="rId11"/>
    <p:sldId id="312" r:id="rId12"/>
    <p:sldId id="313" r:id="rId13"/>
    <p:sldId id="314" r:id="rId14"/>
    <p:sldId id="315" r:id="rId15"/>
    <p:sldId id="316" r:id="rId16"/>
    <p:sldId id="280" r:id="rId17"/>
    <p:sldId id="269" r:id="rId18"/>
    <p:sldId id="268" r:id="rId19"/>
    <p:sldId id="298" r:id="rId20"/>
    <p:sldId id="299" r:id="rId21"/>
    <p:sldId id="300" r:id="rId22"/>
    <p:sldId id="301" r:id="rId23"/>
    <p:sldId id="302" r:id="rId24"/>
    <p:sldId id="273" r:id="rId25"/>
    <p:sldId id="283" r:id="rId26"/>
    <p:sldId id="288" r:id="rId27"/>
    <p:sldId id="289" r:id="rId28"/>
    <p:sldId id="291" r:id="rId29"/>
    <p:sldId id="292" r:id="rId30"/>
    <p:sldId id="27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4CE"/>
    <a:srgbClr val="1D273B"/>
    <a:srgbClr val="666666"/>
    <a:srgbClr val="7F7F7F"/>
    <a:srgbClr val="1D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3837" autoAdjust="0"/>
  </p:normalViewPr>
  <p:slideViewPr>
    <p:cSldViewPr snapToGrid="0" showGuides="1">
      <p:cViewPr varScale="1">
        <p:scale>
          <a:sx n="74" d="100"/>
          <a:sy n="74" d="100"/>
        </p:scale>
        <p:origin x="-798" y="-90"/>
      </p:cViewPr>
      <p:guideLst>
        <p:guide orient="horz" pos="375"/>
        <p:guide orient="horz" pos="3922"/>
        <p:guide pos="443"/>
        <p:guide pos="72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940A40-8FE2-409E-A682-0B22879EDE8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54E26D-CBED-4235-A535-488C330125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354E26D-CBED-4235-A535-488C33012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1673"/>
            <a:ext cx="12192000" cy="685465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024B939-3CD5-48CF-8153-9B4C12D4E41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9EE8A0-EBC6-4D14-8FAF-AD77BF802B7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24B939-3CD5-48CF-8153-9B4C12D4E41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EE8A0-EBC6-4D14-8FAF-AD77BF802B7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4" name="矩形 3"/>
          <p:cNvSpPr/>
          <p:nvPr/>
        </p:nvSpPr>
        <p:spPr>
          <a:xfrm>
            <a:off x="0" y="6096000"/>
            <a:ext cx="12192000" cy="762000"/>
          </a:xfrm>
          <a:prstGeom prst="rect">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224405" y="2345055"/>
            <a:ext cx="7733665" cy="52197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Sytem Recovery Rx V11.0 </a:t>
            </a:r>
            <a:r>
              <a:rPr lang="en-US" altLang="zh-CN" sz="2800" dirty="0">
                <a:solidFill>
                  <a:schemeClr val="bg1"/>
                </a:solidFill>
                <a:latin typeface="微软雅黑" panose="020B0503020204020204" pitchFamily="34" charset="-122"/>
                <a:ea typeface="微软雅黑" panose="020B0503020204020204" pitchFamily="34" charset="-122"/>
              </a:rPr>
              <a:t>I</a:t>
            </a:r>
            <a:r>
              <a:rPr lang="zh-CN" altLang="en-US" sz="2800" dirty="0">
                <a:solidFill>
                  <a:schemeClr val="bg1"/>
                </a:solidFill>
                <a:latin typeface="微软雅黑" panose="020B0503020204020204" pitchFamily="34" charset="-122"/>
                <a:ea typeface="微软雅黑" panose="020B0503020204020204" pitchFamily="34" charset="-122"/>
              </a:rPr>
              <a:t>ntroduction</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2965608" y="3169878"/>
            <a:ext cx="6260784" cy="285157"/>
          </a:xfrm>
          <a:prstGeom prst="rect">
            <a:avLst/>
          </a:prstGeom>
          <a:solidFill>
            <a:srgbClr val="1D273B"/>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en-US" altLang="zh-CN" sz="3200" dirty="0">
                <a:solidFill>
                  <a:srgbClr val="00E4CE"/>
                </a:solidFill>
                <a:latin typeface="微软雅黑" panose="020B0503020204020204" pitchFamily="34" charset="-122"/>
                <a:ea typeface="微软雅黑" panose="020B0503020204020204" pitchFamily="34" charset="-122"/>
                <a:sym typeface="+mn-ea"/>
              </a:rPr>
              <a:t>Asset Manager</a:t>
            </a:r>
            <a:endParaRPr lang="en-US" altLang="zh-CN"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268730" y="2399665"/>
            <a:ext cx="4648200" cy="3571875"/>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23340" y="2534920"/>
            <a:ext cx="4307205" cy="330200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419860" y="2503170"/>
            <a:ext cx="355981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Asset Manager</a:t>
            </a:r>
            <a:endParaRPr lang="en-US" altLang="zh-CN" sz="1400" b="1" dirty="0"/>
          </a:p>
        </p:txBody>
      </p:sp>
      <p:sp>
        <p:nvSpPr>
          <p:cNvPr id="2" name="文本框 1"/>
          <p:cNvSpPr txBox="1"/>
          <p:nvPr/>
        </p:nvSpPr>
        <p:spPr>
          <a:xfrm>
            <a:off x="1411605" y="2809875"/>
            <a:ext cx="4218940" cy="533400"/>
          </a:xfrm>
          <a:prstGeom prst="rect">
            <a:avLst/>
          </a:prstGeom>
          <a:noFill/>
        </p:spPr>
        <p:txBody>
          <a:bodyPr wrap="square" rtlCol="0">
            <a:spAutoFit/>
          </a:bodyPr>
          <a:p>
            <a:pPr>
              <a:lnSpc>
                <a:spcPct val="120000"/>
              </a:lnSpc>
            </a:pPr>
            <a:r>
              <a:rPr sz="1200" dirty="0">
                <a:solidFill>
                  <a:schemeClr val="bg1"/>
                </a:solidFill>
                <a:latin typeface="微软雅黑" panose="020B0503020204020204" pitchFamily="34" charset="-122"/>
                <a:ea typeface="微软雅黑" panose="020B0503020204020204" pitchFamily="34" charset="-122"/>
              </a:rPr>
              <a:t>The </a:t>
            </a:r>
            <a:r>
              <a:rPr lang="en-US" sz="1200" dirty="0">
                <a:solidFill>
                  <a:schemeClr val="bg1"/>
                </a:solidFill>
                <a:latin typeface="微软雅黑" panose="020B0503020204020204" pitchFamily="34" charset="-122"/>
                <a:ea typeface="微软雅黑" panose="020B0503020204020204" pitchFamily="34" charset="-122"/>
              </a:rPr>
              <a:t>host computer  </a:t>
            </a:r>
            <a:r>
              <a:rPr sz="1200" dirty="0">
                <a:solidFill>
                  <a:schemeClr val="bg1"/>
                </a:solidFill>
                <a:latin typeface="微软雅黑" panose="020B0503020204020204" pitchFamily="34" charset="-122"/>
                <a:ea typeface="微软雅黑" panose="020B0503020204020204" pitchFamily="34" charset="-122"/>
              </a:rPr>
              <a:t>can monitor the </a:t>
            </a:r>
            <a:r>
              <a:rPr sz="1200" dirty="0">
                <a:solidFill>
                  <a:schemeClr val="bg1"/>
                </a:solidFill>
                <a:latin typeface="微软雅黑" panose="020B0503020204020204" pitchFamily="34" charset="-122"/>
                <a:ea typeface="微软雅黑" panose="020B0503020204020204" pitchFamily="34" charset="-122"/>
                <a:sym typeface="+mn-ea"/>
              </a:rPr>
              <a:t> controlled </a:t>
            </a:r>
            <a:r>
              <a:rPr lang="en-US" sz="1200" dirty="0">
                <a:solidFill>
                  <a:schemeClr val="bg1"/>
                </a:solidFill>
                <a:latin typeface="微软雅黑" panose="020B0503020204020204" pitchFamily="34" charset="-122"/>
                <a:ea typeface="微软雅黑" panose="020B0503020204020204" pitchFamily="34" charset="-122"/>
                <a:sym typeface="+mn-ea"/>
              </a:rPr>
              <a:t>computers</a:t>
            </a:r>
            <a:r>
              <a:rPr sz="1200" dirty="0">
                <a:solidFill>
                  <a:schemeClr val="bg1"/>
                </a:solidFill>
                <a:latin typeface="微软雅黑" panose="020B0503020204020204" pitchFamily="34" charset="-122"/>
                <a:ea typeface="微软雅黑" panose="020B0503020204020204" pitchFamily="34" charset="-122"/>
              </a:rPr>
              <a:t> software assets/hardware assets information in real time</a:t>
            </a:r>
            <a:endParaRPr sz="1200" dirty="0">
              <a:solidFill>
                <a:schemeClr val="bg1"/>
              </a:solidFill>
              <a:latin typeface="微软雅黑" panose="020B0503020204020204" pitchFamily="34" charset="-122"/>
              <a:ea typeface="微软雅黑" panose="020B0503020204020204" pitchFamily="34" charset="-122"/>
            </a:endParaRPr>
          </a:p>
        </p:txBody>
      </p:sp>
      <p:pic>
        <p:nvPicPr>
          <p:cNvPr id="24" name="图片 11"/>
          <p:cNvPicPr>
            <a:picLocks noChangeAspect="1"/>
          </p:cNvPicPr>
          <p:nvPr/>
        </p:nvPicPr>
        <p:blipFill>
          <a:blip r:embed="rId1"/>
          <a:stretch>
            <a:fillRect/>
          </a:stretch>
        </p:blipFill>
        <p:spPr>
          <a:xfrm>
            <a:off x="5916930" y="2399665"/>
            <a:ext cx="5100955" cy="3571240"/>
          </a:xfrm>
          <a:prstGeom prst="rect">
            <a:avLst/>
          </a:prstGeom>
          <a:noFill/>
          <a:ln>
            <a:noFill/>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en-US" altLang="zh-CN" sz="3200" dirty="0">
                <a:solidFill>
                  <a:srgbClr val="00E4CE"/>
                </a:solidFill>
                <a:latin typeface="微软雅黑" panose="020B0503020204020204" pitchFamily="34" charset="-122"/>
                <a:ea typeface="微软雅黑" panose="020B0503020204020204" pitchFamily="34" charset="-122"/>
                <a:sym typeface="+mn-ea"/>
              </a:rPr>
              <a:t>Device Locker</a:t>
            </a:r>
            <a:endParaRPr lang="en-US" altLang="zh-CN"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483360" y="2399665"/>
            <a:ext cx="4648200" cy="3571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34490" y="2503170"/>
            <a:ext cx="4307205" cy="330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634490" y="2503170"/>
            <a:ext cx="355981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Device Locker</a:t>
            </a:r>
            <a:endParaRPr lang="en-US" altLang="zh-CN" sz="1400" b="1" dirty="0"/>
          </a:p>
        </p:txBody>
      </p:sp>
      <p:sp>
        <p:nvSpPr>
          <p:cNvPr id="2" name="文本框 1"/>
          <p:cNvSpPr txBox="1"/>
          <p:nvPr/>
        </p:nvSpPr>
        <p:spPr>
          <a:xfrm>
            <a:off x="1626235" y="2809875"/>
            <a:ext cx="4314825" cy="533400"/>
          </a:xfrm>
          <a:prstGeom prst="rect">
            <a:avLst/>
          </a:prstGeom>
          <a:noFill/>
        </p:spPr>
        <p:txBody>
          <a:bodyPr wrap="square" rtlCol="0">
            <a:spAutoFit/>
          </a:bodyPr>
          <a:p>
            <a:pPr>
              <a:lnSpc>
                <a:spcPct val="120000"/>
              </a:lnSpc>
            </a:pPr>
            <a:r>
              <a:rPr sz="1200" dirty="0">
                <a:solidFill>
                  <a:schemeClr val="bg1"/>
                </a:solidFill>
                <a:latin typeface="微软雅黑" panose="020B0503020204020204" pitchFamily="34" charset="-122"/>
                <a:ea typeface="微软雅黑" panose="020B0503020204020204" pitchFamily="34" charset="-122"/>
              </a:rPr>
              <a:t>The </a:t>
            </a:r>
            <a:r>
              <a:rPr lang="en-US" sz="1200" dirty="0">
                <a:solidFill>
                  <a:schemeClr val="bg1"/>
                </a:solidFill>
                <a:latin typeface="微软雅黑" panose="020B0503020204020204" pitchFamily="34" charset="-122"/>
                <a:ea typeface="微软雅黑" panose="020B0503020204020204" pitchFamily="34" charset="-122"/>
              </a:rPr>
              <a:t>host computer </a:t>
            </a:r>
            <a:r>
              <a:rPr sz="1200" dirty="0">
                <a:solidFill>
                  <a:schemeClr val="bg1"/>
                </a:solidFill>
                <a:latin typeface="微软雅黑" panose="020B0503020204020204" pitchFamily="34" charset="-122"/>
                <a:ea typeface="微软雅黑" panose="020B0503020204020204" pitchFamily="34" charset="-122"/>
              </a:rPr>
              <a:t>can lock the computer screen, keyboard and mouse, USB and CD drive </a:t>
            </a:r>
            <a:r>
              <a:rPr lang="en-US" sz="1200" dirty="0">
                <a:solidFill>
                  <a:schemeClr val="bg1"/>
                </a:solidFill>
                <a:latin typeface="微软雅黑" panose="020B0503020204020204" pitchFamily="34" charset="-122"/>
                <a:ea typeface="微软雅黑" panose="020B0503020204020204" pitchFamily="34" charset="-122"/>
              </a:rPr>
              <a:t>of </a:t>
            </a:r>
            <a:r>
              <a:rPr sz="1200" dirty="0">
                <a:solidFill>
                  <a:schemeClr val="bg1"/>
                </a:solidFill>
                <a:latin typeface="微软雅黑" panose="020B0503020204020204" pitchFamily="34" charset="-122"/>
                <a:ea typeface="微软雅黑" panose="020B0503020204020204" pitchFamily="34" charset="-122"/>
                <a:sym typeface="+mn-ea"/>
              </a:rPr>
              <a:t>controlled </a:t>
            </a:r>
            <a:r>
              <a:rPr lang="en-US" sz="1200" dirty="0">
                <a:solidFill>
                  <a:schemeClr val="bg1"/>
                </a:solidFill>
                <a:latin typeface="微软雅黑" panose="020B0503020204020204" pitchFamily="34" charset="-122"/>
                <a:ea typeface="微软雅黑" panose="020B0503020204020204" pitchFamily="34" charset="-122"/>
                <a:sym typeface="+mn-ea"/>
              </a:rPr>
              <a:t>computers.</a:t>
            </a:r>
            <a:endParaRPr lang="en-US" sz="1200" dirty="0">
              <a:solidFill>
                <a:schemeClr val="bg1"/>
              </a:solidFill>
              <a:latin typeface="微软雅黑" panose="020B0503020204020204" pitchFamily="34" charset="-122"/>
              <a:ea typeface="微软雅黑" panose="020B0503020204020204" pitchFamily="34" charset="-122"/>
            </a:endParaRPr>
          </a:p>
        </p:txBody>
      </p:sp>
      <p:pic>
        <p:nvPicPr>
          <p:cNvPr id="27" name="图片 14"/>
          <p:cNvPicPr>
            <a:picLocks noChangeAspect="1"/>
          </p:cNvPicPr>
          <p:nvPr/>
        </p:nvPicPr>
        <p:blipFill>
          <a:blip r:embed="rId1"/>
          <a:stretch>
            <a:fillRect/>
          </a:stretch>
        </p:blipFill>
        <p:spPr>
          <a:xfrm>
            <a:off x="6131560" y="2399665"/>
            <a:ext cx="3376295" cy="3572510"/>
          </a:xfrm>
          <a:prstGeom prst="rect">
            <a:avLst/>
          </a:prstGeom>
          <a:noFill/>
          <a:ln>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en-US" altLang="zh-CN" sz="3200" dirty="0">
                <a:solidFill>
                  <a:srgbClr val="00E4CE"/>
                </a:solidFill>
                <a:latin typeface="微软雅黑" panose="020B0503020204020204" pitchFamily="34" charset="-122"/>
                <a:ea typeface="微软雅黑" panose="020B0503020204020204" pitchFamily="34" charset="-122"/>
                <a:sym typeface="+mn-ea"/>
              </a:rPr>
              <a:t>IP Manager</a:t>
            </a:r>
            <a:endParaRPr lang="en-US" altLang="zh-CN"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078865" y="2399665"/>
            <a:ext cx="4648200" cy="3571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29995" y="2503170"/>
            <a:ext cx="4307205" cy="330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229995" y="2503170"/>
            <a:ext cx="355981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IP Manager</a:t>
            </a:r>
            <a:endParaRPr lang="zh-CN" altLang="en-US" sz="1400" b="1" dirty="0"/>
          </a:p>
        </p:txBody>
      </p:sp>
      <p:sp>
        <p:nvSpPr>
          <p:cNvPr id="2" name="文本框 1"/>
          <p:cNvSpPr txBox="1"/>
          <p:nvPr/>
        </p:nvSpPr>
        <p:spPr>
          <a:xfrm>
            <a:off x="1221740" y="2809875"/>
            <a:ext cx="4226560" cy="533400"/>
          </a:xfrm>
          <a:prstGeom prst="rect">
            <a:avLst/>
          </a:prstGeom>
          <a:noFill/>
        </p:spPr>
        <p:txBody>
          <a:bodyPr wrap="square" rtlCol="0">
            <a:spAutoFit/>
          </a:bodyPr>
          <a:p>
            <a:pPr>
              <a:lnSpc>
                <a:spcPct val="120000"/>
              </a:lnSpc>
            </a:pPr>
            <a:r>
              <a:rPr sz="1200" dirty="0">
                <a:solidFill>
                  <a:schemeClr val="bg1"/>
                </a:solidFill>
                <a:latin typeface="微软雅黑" panose="020B0503020204020204" pitchFamily="34" charset="-122"/>
                <a:ea typeface="微软雅黑" panose="020B0503020204020204" pitchFamily="34" charset="-122"/>
              </a:rPr>
              <a:t>the IP information of the </a:t>
            </a:r>
            <a:r>
              <a:rPr sz="1200" dirty="0">
                <a:solidFill>
                  <a:schemeClr val="bg1"/>
                </a:solidFill>
                <a:latin typeface="微软雅黑" panose="020B0503020204020204" pitchFamily="34" charset="-122"/>
                <a:ea typeface="微软雅黑" panose="020B0503020204020204" pitchFamily="34" charset="-122"/>
                <a:sym typeface="+mn-ea"/>
              </a:rPr>
              <a:t> controlled </a:t>
            </a:r>
            <a:r>
              <a:rPr lang="en-US" sz="1200" dirty="0">
                <a:solidFill>
                  <a:schemeClr val="bg1"/>
                </a:solidFill>
                <a:latin typeface="微软雅黑" panose="020B0503020204020204" pitchFamily="34" charset="-122"/>
                <a:ea typeface="微软雅黑" panose="020B0503020204020204" pitchFamily="34" charset="-122"/>
                <a:sym typeface="+mn-ea"/>
              </a:rPr>
              <a:t>computers can be modified </a:t>
            </a:r>
            <a:r>
              <a:rPr sz="1200" dirty="0">
                <a:solidFill>
                  <a:schemeClr val="bg1"/>
                </a:solidFill>
                <a:latin typeface="微软雅黑" panose="020B0503020204020204" pitchFamily="34" charset="-122"/>
                <a:ea typeface="微软雅黑" panose="020B0503020204020204" pitchFamily="34" charset="-122"/>
                <a:sym typeface="+mn-ea"/>
              </a:rPr>
              <a:t> in batches </a:t>
            </a:r>
            <a:r>
              <a:rPr lang="en-US" sz="1200" dirty="0">
                <a:solidFill>
                  <a:schemeClr val="bg1"/>
                </a:solidFill>
                <a:latin typeface="微软雅黑" panose="020B0503020204020204" pitchFamily="34" charset="-122"/>
                <a:ea typeface="微软雅黑" panose="020B0503020204020204" pitchFamily="34" charset="-122"/>
                <a:sym typeface="+mn-ea"/>
              </a:rPr>
              <a:t>by </a:t>
            </a:r>
            <a:r>
              <a:rPr sz="1200" dirty="0">
                <a:solidFill>
                  <a:schemeClr val="bg1"/>
                </a:solidFill>
                <a:latin typeface="微软雅黑" panose="020B0503020204020204" pitchFamily="34" charset="-122"/>
                <a:ea typeface="微软雅黑" panose="020B0503020204020204" pitchFamily="34" charset="-122"/>
              </a:rPr>
              <a:t>the </a:t>
            </a:r>
            <a:r>
              <a:rPr lang="en-US" sz="1200" dirty="0">
                <a:solidFill>
                  <a:schemeClr val="bg1"/>
                </a:solidFill>
                <a:latin typeface="微软雅黑" panose="020B0503020204020204" pitchFamily="34" charset="-122"/>
                <a:ea typeface="微软雅黑" panose="020B0503020204020204" pitchFamily="34" charset="-122"/>
              </a:rPr>
              <a:t>host</a:t>
            </a:r>
            <a:r>
              <a:rPr sz="1200" dirty="0">
                <a:solidFill>
                  <a:schemeClr val="bg1"/>
                </a:solidFill>
                <a:latin typeface="微软雅黑" panose="020B0503020204020204" pitchFamily="34" charset="-122"/>
                <a:ea typeface="微软雅黑" panose="020B0503020204020204" pitchFamily="34" charset="-122"/>
              </a:rPr>
              <a:t> </a:t>
            </a:r>
            <a:r>
              <a:rPr lang="en-US" sz="1200" dirty="0">
                <a:solidFill>
                  <a:schemeClr val="bg1"/>
                </a:solidFill>
                <a:latin typeface="微软雅黑" panose="020B0503020204020204" pitchFamily="34" charset="-122"/>
                <a:ea typeface="微软雅黑" panose="020B0503020204020204" pitchFamily="34" charset="-122"/>
              </a:rPr>
              <a:t>computer</a:t>
            </a:r>
            <a:r>
              <a:rPr sz="1200" dirty="0">
                <a:solidFill>
                  <a:schemeClr val="bg1"/>
                </a:solidFill>
                <a:latin typeface="微软雅黑" panose="020B0503020204020204" pitchFamily="34" charset="-122"/>
                <a:ea typeface="微软雅黑" panose="020B0503020204020204" pitchFamily="34" charset="-122"/>
              </a:rPr>
              <a:t>.</a:t>
            </a:r>
            <a:endParaRPr sz="1200" dirty="0">
              <a:solidFill>
                <a:schemeClr val="bg1"/>
              </a:solidFill>
              <a:latin typeface="微软雅黑" panose="020B0503020204020204" pitchFamily="34" charset="-122"/>
              <a:ea typeface="微软雅黑" panose="020B0503020204020204" pitchFamily="34" charset="-122"/>
            </a:endParaRPr>
          </a:p>
        </p:txBody>
      </p:sp>
      <p:pic>
        <p:nvPicPr>
          <p:cNvPr id="28" name="图片 15"/>
          <p:cNvPicPr>
            <a:picLocks noChangeAspect="1"/>
          </p:cNvPicPr>
          <p:nvPr/>
        </p:nvPicPr>
        <p:blipFill>
          <a:blip r:embed="rId1"/>
          <a:stretch>
            <a:fillRect/>
          </a:stretch>
        </p:blipFill>
        <p:spPr>
          <a:xfrm>
            <a:off x="5727065" y="2399665"/>
            <a:ext cx="5443220" cy="3571240"/>
          </a:xfrm>
          <a:prstGeom prst="rect">
            <a:avLst/>
          </a:prstGeom>
          <a:noFill/>
          <a:ln>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en-US" altLang="zh-CN" sz="3200" dirty="0">
                <a:solidFill>
                  <a:srgbClr val="00E4CE"/>
                </a:solidFill>
                <a:latin typeface="微软雅黑" panose="020B0503020204020204" pitchFamily="34" charset="-122"/>
                <a:ea typeface="微软雅黑" panose="020B0503020204020204" pitchFamily="34" charset="-122"/>
                <a:sym typeface="+mn-ea"/>
              </a:rPr>
              <a:t>Port Manager</a:t>
            </a:r>
            <a:endParaRPr lang="en-US" altLang="zh-CN"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889000" y="2399665"/>
            <a:ext cx="4648200" cy="3571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40130" y="2503170"/>
            <a:ext cx="4307205" cy="330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40130" y="2503170"/>
            <a:ext cx="355981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Port Manaer</a:t>
            </a:r>
            <a:endParaRPr lang="en-US" altLang="zh-CN" sz="1400" b="1" dirty="0"/>
          </a:p>
        </p:txBody>
      </p:sp>
      <p:sp>
        <p:nvSpPr>
          <p:cNvPr id="2" name="文本框 1"/>
          <p:cNvSpPr txBox="1"/>
          <p:nvPr/>
        </p:nvSpPr>
        <p:spPr>
          <a:xfrm>
            <a:off x="1031875" y="2809875"/>
            <a:ext cx="4192905" cy="755015"/>
          </a:xfrm>
          <a:prstGeom prst="rect">
            <a:avLst/>
          </a:prstGeom>
          <a:noFill/>
        </p:spPr>
        <p:txBody>
          <a:bodyPr wrap="square" rtlCol="0">
            <a:spAutoFit/>
          </a:bodyPr>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The </a:t>
            </a:r>
            <a:r>
              <a:rPr lang="en-US" altLang="zh-CN" sz="1200" dirty="0">
                <a:solidFill>
                  <a:schemeClr val="bg1"/>
                </a:solidFill>
                <a:latin typeface="微软雅黑" panose="020B0503020204020204" pitchFamily="34" charset="-122"/>
                <a:ea typeface="微软雅黑" panose="020B0503020204020204" pitchFamily="34" charset="-122"/>
              </a:rPr>
              <a:t>host computer</a:t>
            </a:r>
            <a:r>
              <a:rPr lang="zh-CN" altLang="en-US" sz="1200" dirty="0">
                <a:solidFill>
                  <a:schemeClr val="bg1"/>
                </a:solidFill>
                <a:latin typeface="微软雅黑" panose="020B0503020204020204" pitchFamily="34" charset="-122"/>
                <a:ea typeface="微软雅黑" panose="020B0503020204020204" pitchFamily="34" charset="-122"/>
              </a:rPr>
              <a:t> can restrict the port of the computer being controlled.</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31" name="图片 18"/>
          <p:cNvPicPr>
            <a:picLocks noChangeAspect="1"/>
          </p:cNvPicPr>
          <p:nvPr/>
        </p:nvPicPr>
        <p:blipFill>
          <a:blip r:embed="rId1"/>
          <a:stretch>
            <a:fillRect/>
          </a:stretch>
        </p:blipFill>
        <p:spPr>
          <a:xfrm>
            <a:off x="5537200" y="2399665"/>
            <a:ext cx="5806440" cy="357124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121058"/>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rPr>
              <a:t>Function list</a:t>
            </a:r>
            <a:endParaRPr lang="zh-CN" altLang="en-US" sz="3200" dirty="0">
              <a:solidFill>
                <a:srgbClr val="00E4CE"/>
              </a:solidFill>
              <a:latin typeface="微软雅黑" panose="020B0503020204020204" pitchFamily="34" charset="-122"/>
              <a:ea typeface="微软雅黑" panose="020B0503020204020204" pitchFamily="34" charset="-122"/>
            </a:endParaRPr>
          </a:p>
        </p:txBody>
      </p:sp>
      <p:sp>
        <p:nvSpPr>
          <p:cNvPr id="4" name="矩形 3"/>
          <p:cNvSpPr/>
          <p:nvPr/>
        </p:nvSpPr>
        <p:spPr>
          <a:xfrm>
            <a:off x="40005" y="605790"/>
            <a:ext cx="12048490" cy="6193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Multi partition type support: support FAT32 / NTFS / EXT3 partition type protection. Can protect 2TB Single partition in maximum size.</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Dual hard disk protection / restore: support computers with two hard disks. When one hard disk damaged, can proceed to save and restore by using the other hard disk to ensure that the hard disk data is not lost.</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Multi hard disk support: support SSD solid-state hard disk, HDD mechanical hard disk,M.2 hard disk, EMMC, PCI-E hard disk and many other hard disks data storage and recovery, which ensure the solution can be used on notebook, desktop, workstation, all-in-one machine and so on. </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Dual hard disk intelligent index: support automatic detection of dual hard disk startup sequence. Can start in no particular order. If one of the hard disk fails during the usage of dual hard disk, the other hard disk can work normally. </a:t>
            </a:r>
            <a:endParaRPr lang="zh-CN" altLang="en-US" sz="1100" dirty="0">
              <a:solidFill>
                <a:schemeClr val="bg1"/>
              </a:solidFill>
              <a:latin typeface="微软雅黑" panose="020B0503020204020204" pitchFamily="34" charset="-122"/>
              <a:ea typeface="微软雅黑" panose="020B0503020204020204" pitchFamily="34" charset="-122"/>
              <a:sym typeface="+mn-ea"/>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Multi network card support: when there are multiple network cards, you can select the type of network card according to your needs without restart computer.</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Fast recovery: it supports data fast recovery when computer power on. Can also set time  to recover by itself. Support automatic recovery / manual recovery / automatic recovery at a specific time after power on.</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Quick save: support new data quick save in user system partition and data partition, which ensure partition data will not be lost.</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Channel management: support multi-channel management, set different channels, manage the terminal computers in the same network segment by channel communication, realize the application of different circumstances in the same network segment, and isolate each circumstances from each other.</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File transfer: Can send files in batch to the controlled computers. Can automatically load file directory for dragging and dropping in specific areas. It does not need to search the directory manually. The size of the transferred files is unlimited. Files of any size can be transferred.</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Asset management: both the host computer and the controlled computers support software and hardware asset information management. When the asset changes, it will automatically give an early warning. The host computer can export the computer assets of the controlled end in a centralized way, which is convenient for asset inventory and search.</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IP management: support batch and unified management of IP address / computer name.</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Message notification: Can send message or notification in batch to the controlled computers. The notification and message is displayed on the screen of receiving computer in the form of red captions scrolling, which helps to receive the notification and message quickly.</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Device locking: support batch locking or unlocking of keyboard, mouse, screen, USB, CD-ROM and other devices.</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Remote operation: support remote restart / wake-up / shutdown / control / view.</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Port management: support port disabling for most commonly used programs. Users can also customize the ports to be disabled.</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Remote maintenance: support batch automatic exit or uninstall the controlled computers, no need to handle one by one, which saving time for product upgrade and maintenance</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Planned task: support to set the planned task for the controlled computers in batch, and support automatic restart / shutdown / wake-up operation on controlled computers at a specific time, such as every day / week / month, so as to achieve complete unattended management. </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Rights management: support multi-authority management, different authority can access to different functions. Administrators can customize the management authority for secondary administrators according to needs.</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Online duration: support the host computer login duration control. When login timeout, the host computer will automatically exit to avoid non management personnel's operation.</a:t>
            </a:r>
            <a:endParaRPr lang="zh-CN" altLang="en-US" sz="11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sym typeface="+mn-ea"/>
              </a:rPr>
              <a:t>Customize UI: can change UI </a:t>
            </a:r>
            <a:r>
              <a:rPr lang="en-US" altLang="zh-CN" sz="1100" dirty="0">
                <a:solidFill>
                  <a:schemeClr val="bg1"/>
                </a:solidFill>
                <a:latin typeface="微软雅黑" panose="020B0503020204020204" pitchFamily="34" charset="-122"/>
                <a:ea typeface="微软雅黑" panose="020B0503020204020204" pitchFamily="34" charset="-122"/>
                <a:sym typeface="+mn-ea"/>
              </a:rPr>
              <a:t>image </a:t>
            </a:r>
            <a:r>
              <a:rPr lang="zh-CN" altLang="en-US" sz="1100" dirty="0">
                <a:solidFill>
                  <a:schemeClr val="bg1"/>
                </a:solidFill>
                <a:latin typeface="微软雅黑" panose="020B0503020204020204" pitchFamily="34" charset="-122"/>
                <a:ea typeface="微软雅黑" panose="020B0503020204020204" pitchFamily="34" charset="-122"/>
                <a:sym typeface="+mn-ea"/>
              </a:rPr>
              <a:t>on host computer according to customary or preference.</a:t>
            </a:r>
            <a:endParaRPr lang="zh-CN" altLang="en-US" sz="1100">
              <a:solidFill>
                <a:srgbClr val="FF0000"/>
              </a:solidFill>
            </a:endParaRPr>
          </a:p>
        </p:txBody>
      </p:sp>
      <p:sp>
        <p:nvSpPr>
          <p:cNvPr id="7" name="矩形 6"/>
          <p:cNvSpPr/>
          <p:nvPr/>
        </p:nvSpPr>
        <p:spPr>
          <a:xfrm>
            <a:off x="40005" y="605790"/>
            <a:ext cx="12048490" cy="619315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4738" b="10527"/>
          <a:stretch>
            <a:fillRect/>
          </a:stretch>
        </p:blipFill>
        <p:spPr>
          <a:xfrm>
            <a:off x="0" y="0"/>
            <a:ext cx="12192000" cy="6858000"/>
          </a:xfrm>
          <a:prstGeom prst="rect">
            <a:avLst/>
          </a:prstGeom>
        </p:spPr>
      </p:pic>
      <p:sp>
        <p:nvSpPr>
          <p:cNvPr id="12" name="矩形 11"/>
          <p:cNvSpPr/>
          <p:nvPr/>
        </p:nvSpPr>
        <p:spPr>
          <a:xfrm>
            <a:off x="0" y="0"/>
            <a:ext cx="12192000" cy="6858000"/>
          </a:xfrm>
          <a:prstGeom prst="rect">
            <a:avLst/>
          </a:prstGeom>
          <a:gradFill flip="none" rotWithShape="1">
            <a:gsLst>
              <a:gs pos="0">
                <a:srgbClr val="1D273B">
                  <a:alpha val="60000"/>
                </a:srgbClr>
              </a:gs>
              <a:gs pos="100000">
                <a:srgbClr val="1D273B"/>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p:cNvSpPr/>
          <p:nvPr/>
        </p:nvSpPr>
        <p:spPr>
          <a:xfrm>
            <a:off x="1916243" y="2561251"/>
            <a:ext cx="1140908" cy="1646607"/>
          </a:xfrm>
          <a:custGeom>
            <a:avLst/>
            <a:gdLst/>
            <a:ahLst/>
            <a:cxnLst/>
            <a:rect l="l" t="t" r="r" b="b"/>
            <a:pathLst>
              <a:path w="1140908" h="1646607">
                <a:moveTo>
                  <a:pt x="592039" y="0"/>
                </a:moveTo>
                <a:cubicBezTo>
                  <a:pt x="957951" y="0"/>
                  <a:pt x="1140908" y="270666"/>
                  <a:pt x="1140908" y="811997"/>
                </a:cubicBezTo>
                <a:cubicBezTo>
                  <a:pt x="1140908" y="1078552"/>
                  <a:pt x="1091229" y="1284292"/>
                  <a:pt x="991870" y="1429218"/>
                </a:cubicBezTo>
                <a:cubicBezTo>
                  <a:pt x="892512" y="1574144"/>
                  <a:pt x="748956" y="1646607"/>
                  <a:pt x="561203" y="1646607"/>
                </a:cubicBezTo>
                <a:cubicBezTo>
                  <a:pt x="187068" y="1646607"/>
                  <a:pt x="0" y="1380738"/>
                  <a:pt x="0" y="849000"/>
                </a:cubicBezTo>
                <a:cubicBezTo>
                  <a:pt x="0" y="573538"/>
                  <a:pt x="50708" y="363172"/>
                  <a:pt x="152121" y="217903"/>
                </a:cubicBezTo>
                <a:cubicBezTo>
                  <a:pt x="253535" y="72635"/>
                  <a:pt x="400175" y="0"/>
                  <a:pt x="592039" y="0"/>
                </a:cubicBezTo>
                <a:close/>
                <a:moveTo>
                  <a:pt x="577649" y="254906"/>
                </a:moveTo>
                <a:cubicBezTo>
                  <a:pt x="416620" y="254906"/>
                  <a:pt x="336106" y="450196"/>
                  <a:pt x="336106" y="840777"/>
                </a:cubicBezTo>
                <a:cubicBezTo>
                  <a:pt x="336106" y="1208060"/>
                  <a:pt x="414564" y="1391702"/>
                  <a:pt x="571482" y="1391702"/>
                </a:cubicBezTo>
                <a:cubicBezTo>
                  <a:pt x="725659" y="1391702"/>
                  <a:pt x="802747" y="1202578"/>
                  <a:pt x="802747" y="824332"/>
                </a:cubicBezTo>
                <a:cubicBezTo>
                  <a:pt x="802747" y="444714"/>
                  <a:pt x="727714" y="254906"/>
                  <a:pt x="577649" y="2549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148076" y="2495550"/>
            <a:ext cx="3973142" cy="1866898"/>
          </a:xfrm>
          <a:prstGeom prst="parallelogram">
            <a:avLst>
              <a:gd name="adj" fmla="val 90384"/>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a:off x="5121275" y="3014345"/>
            <a:ext cx="7070090" cy="768350"/>
          </a:xfrm>
          <a:prstGeom prst="rect">
            <a:avLst/>
          </a:prstGeom>
          <a:noFill/>
        </p:spPr>
        <p:txBody>
          <a:bodyPr wrap="square" rtlCol="0">
            <a:spAutoFit/>
          </a:bodyPr>
          <a:lstStyle/>
          <a:p>
            <a:r>
              <a:rPr lang="zh-CN" altLang="en-US" sz="4400" b="1" dirty="0">
                <a:solidFill>
                  <a:srgbClr val="00E4CE"/>
                </a:solidFill>
                <a:latin typeface="微软雅黑" panose="020B0503020204020204" pitchFamily="34" charset="-122"/>
                <a:ea typeface="微软雅黑" panose="020B0503020204020204" pitchFamily="34" charset="-122"/>
                <a:sym typeface="+mn-ea"/>
              </a:rPr>
              <a:t>Product Characteristics</a:t>
            </a:r>
            <a:endParaRPr lang="zh-CN" altLang="en-US" sz="4400" b="1" dirty="0">
              <a:solidFill>
                <a:srgbClr val="00E4CE"/>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57151" y="2105560"/>
            <a:ext cx="1455816" cy="2646878"/>
          </a:xfrm>
          <a:prstGeom prst="rect">
            <a:avLst/>
          </a:prstGeom>
          <a:noFill/>
        </p:spPr>
        <p:txBody>
          <a:bodyPr wrap="square" rtlCol="0">
            <a:spAutoFit/>
          </a:bodyPr>
          <a:lstStyle/>
          <a:p>
            <a:r>
              <a:rPr lang="en-US" altLang="zh-CN" sz="16600" b="1" dirty="0">
                <a:solidFill>
                  <a:srgbClr val="00E4CE"/>
                </a:solidFill>
                <a:latin typeface="微软雅黑" panose="020B0503020204020204" pitchFamily="34" charset="-122"/>
                <a:ea typeface="微软雅黑" panose="020B0503020204020204" pitchFamily="34" charset="-122"/>
              </a:rPr>
              <a:t>3</a:t>
            </a:r>
            <a:endParaRPr lang="zh-CN" altLang="en-US" sz="16600" b="1" dirty="0">
              <a:solidFill>
                <a:srgbClr val="00E4CE"/>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5" name="矩形 4"/>
          <p:cNvSpPr/>
          <p:nvPr/>
        </p:nvSpPr>
        <p:spPr>
          <a:xfrm>
            <a:off x="2333625" y="1047750"/>
            <a:ext cx="7392797" cy="4762500"/>
          </a:xfrm>
          <a:prstGeom prst="rect">
            <a:avLst/>
          </a:prstGeom>
          <a:solidFill>
            <a:srgbClr val="1D273B"/>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501900" y="1718945"/>
            <a:ext cx="7072630" cy="3484245"/>
          </a:xfrm>
          <a:prstGeom prst="rect">
            <a:avLst/>
          </a:prstGeom>
          <a:noFill/>
          <a:ln>
            <a:solidFill>
              <a:schemeClr val="bg1"/>
            </a:solidFill>
          </a:ln>
        </p:spPr>
        <p:txBody>
          <a:bodyPr wrap="square" rtlCol="0">
            <a:spAutoFit/>
          </a:bodyPr>
          <a:lstStyle/>
          <a:p>
            <a:pPr lvl="0" algn="l">
              <a:lnSpc>
                <a:spcPct val="150000"/>
              </a:lnSpc>
              <a:buClrTx/>
              <a:buSzTx/>
              <a:buFontTx/>
            </a:pPr>
            <a:r>
              <a:rPr lang="en-US" altLang="zh-CN" sz="1600" dirty="0">
                <a:solidFill>
                  <a:schemeClr val="bg1">
                    <a:alpha val="60000"/>
                  </a:schemeClr>
                </a:solidFill>
                <a:latin typeface="微软雅黑" panose="020B0503020204020204" pitchFamily="34" charset="-122"/>
                <a:ea typeface="微软雅黑" panose="020B0503020204020204" pitchFamily="34" charset="-122"/>
              </a:rPr>
              <a:t>Dual hard disk protection: exclusive support for dual hard disk data protection scheme in China</a:t>
            </a:r>
            <a:endParaRPr lang="en-US" altLang="zh-CN" sz="1600" dirty="0">
              <a:solidFill>
                <a:schemeClr val="bg1">
                  <a:alpha val="60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bg1">
                    <a:alpha val="60000"/>
                  </a:schemeClr>
                </a:solidFill>
                <a:latin typeface="微软雅黑" panose="020B0503020204020204" pitchFamily="34" charset="-122"/>
                <a:ea typeface="微软雅黑" panose="020B0503020204020204" pitchFamily="34" charset="-122"/>
              </a:rPr>
              <a:t>Linux architecture: fully support UEFI architecture</a:t>
            </a:r>
            <a:endParaRPr lang="en-US" altLang="zh-CN" sz="1600" dirty="0">
              <a:solidFill>
                <a:schemeClr val="bg1">
                  <a:alpha val="60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bg1">
                    <a:alpha val="60000"/>
                  </a:schemeClr>
                </a:solidFill>
                <a:latin typeface="微软雅黑" panose="020B0503020204020204" pitchFamily="34" charset="-122"/>
                <a:ea typeface="微软雅黑" panose="020B0503020204020204" pitchFamily="34" charset="-122"/>
              </a:rPr>
              <a:t>Data protection: support document, picture, music, video and other types of data protection</a:t>
            </a:r>
            <a:endParaRPr lang="en-US" altLang="zh-CN" sz="1600" dirty="0">
              <a:solidFill>
                <a:schemeClr val="bg1">
                  <a:alpha val="60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bg1">
                    <a:alpha val="60000"/>
                  </a:schemeClr>
                </a:solidFill>
                <a:latin typeface="微软雅黑" panose="020B0503020204020204" pitchFamily="34" charset="-122"/>
                <a:ea typeface="微软雅黑" panose="020B0503020204020204" pitchFamily="34" charset="-122"/>
              </a:rPr>
              <a:t>Multi hard disk support: fully support mechanical hard disk, SSD hard disk, m.2 hard disk, EMMC hard disk</a:t>
            </a:r>
            <a:endParaRPr lang="en-US" altLang="zh-CN" sz="1600" dirty="0">
              <a:solidFill>
                <a:schemeClr val="bg1">
                  <a:alpha val="60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bg1">
                    <a:alpha val="60000"/>
                  </a:schemeClr>
                </a:solidFill>
                <a:latin typeface="微软雅黑" panose="020B0503020204020204" pitchFamily="34" charset="-122"/>
                <a:ea typeface="微软雅黑" panose="020B0503020204020204" pitchFamily="34" charset="-122"/>
              </a:rPr>
              <a:t>Recovery strategy: flexible choice of multiple recovery strategies</a:t>
            </a:r>
            <a:endParaRPr lang="en-US" altLang="zh-CN" sz="1600" dirty="0">
              <a:solidFill>
                <a:schemeClr val="bg1">
                  <a:alpha val="60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bg1">
                    <a:alpha val="60000"/>
                  </a:schemeClr>
                </a:solidFill>
                <a:latin typeface="微软雅黑" panose="020B0503020204020204" pitchFamily="34" charset="-122"/>
                <a:ea typeface="微软雅黑" panose="020B0503020204020204" pitchFamily="34" charset="-122"/>
              </a:rPr>
              <a:t>Backup strategy: AES 256 bit high-strength encryption protection</a:t>
            </a:r>
            <a:endParaRPr lang="en-US" altLang="zh-CN" sz="1600" dirty="0">
              <a:solidFill>
                <a:schemeClr val="bg1">
                  <a:alpha val="60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bg1">
                    <a:alpha val="60000"/>
                  </a:schemeClr>
                </a:solidFill>
                <a:latin typeface="微软雅黑" panose="020B0503020204020204" pitchFamily="34" charset="-122"/>
                <a:ea typeface="微软雅黑" panose="020B0503020204020204" pitchFamily="34" charset="-122"/>
              </a:rPr>
              <a:t>Network management strategy: IP management, port management, equipment management, asset management, etc</a:t>
            </a:r>
            <a:endParaRPr lang="en-US" altLang="zh-CN" sz="1600" dirty="0">
              <a:solidFill>
                <a:schemeClr val="bg1">
                  <a:alpha val="6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850031" y="595403"/>
            <a:ext cx="4491938" cy="1568450"/>
          </a:xfrm>
          <a:prstGeom prst="rect">
            <a:avLst/>
          </a:prstGeom>
          <a:noFill/>
        </p:spPr>
        <p:txBody>
          <a:bodyPr wrap="square" rtlCol="0">
            <a:spAutoFit/>
          </a:bodyPr>
          <a:p>
            <a:pPr algn="ctr"/>
            <a:r>
              <a:rPr lang="zh-CN" altLang="en-US" sz="3200" b="1" dirty="0">
                <a:solidFill>
                  <a:srgbClr val="00E4CE"/>
                </a:solidFill>
                <a:latin typeface="微软雅黑" panose="020B0503020204020204" pitchFamily="34" charset="-122"/>
                <a:ea typeface="微软雅黑" panose="020B0503020204020204" pitchFamily="34" charset="-122"/>
                <a:sym typeface="+mn-ea"/>
              </a:rPr>
              <a:t>Product Characteristics</a:t>
            </a:r>
            <a:endParaRPr lang="zh-CN" altLang="en-US" sz="3200" b="1" dirty="0">
              <a:solidFill>
                <a:srgbClr val="00E4CE"/>
              </a:solidFill>
              <a:latin typeface="微软雅黑" panose="020B0503020204020204" pitchFamily="34" charset="-122"/>
              <a:ea typeface="微软雅黑" panose="020B0503020204020204" pitchFamily="34" charset="-122"/>
              <a:sym typeface="+mn-ea"/>
            </a:endParaRPr>
          </a:p>
          <a:p>
            <a:pPr algn="ctr"/>
            <a:endParaRPr lang="zh-CN" altLang="en-US" sz="3200" dirty="0">
              <a:solidFill>
                <a:srgbClr val="00E4CE"/>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rPr>
              <a:t>Product </a:t>
            </a:r>
            <a:r>
              <a:rPr lang="en-US" altLang="zh-CN" sz="3200" dirty="0">
                <a:solidFill>
                  <a:srgbClr val="00E4CE"/>
                </a:solidFill>
                <a:latin typeface="微软雅黑" panose="020B0503020204020204" pitchFamily="34" charset="-122"/>
                <a:ea typeface="微软雅黑" panose="020B0503020204020204" pitchFamily="34" charset="-122"/>
              </a:rPr>
              <a:t>A</a:t>
            </a:r>
            <a:r>
              <a:rPr lang="zh-CN" altLang="en-US" sz="3200" dirty="0">
                <a:solidFill>
                  <a:srgbClr val="00E4CE"/>
                </a:solidFill>
                <a:latin typeface="微软雅黑" panose="020B0503020204020204" pitchFamily="34" charset="-122"/>
                <a:ea typeface="微软雅黑" panose="020B0503020204020204" pitchFamily="34" charset="-122"/>
              </a:rPr>
              <a:t>dvantage</a:t>
            </a:r>
            <a:endParaRPr lang="zh-CN" altLang="en-US" sz="3200" dirty="0">
              <a:solidFill>
                <a:srgbClr val="00E4CE"/>
              </a:solidFill>
              <a:latin typeface="微软雅黑" panose="020B0503020204020204" pitchFamily="34" charset="-122"/>
              <a:ea typeface="微软雅黑" panose="020B0503020204020204" pitchFamily="34" charset="-122"/>
            </a:endParaRPr>
          </a:p>
        </p:txBody>
      </p:sp>
      <p:sp>
        <p:nvSpPr>
          <p:cNvPr id="4" name="矩形 3"/>
          <p:cNvSpPr/>
          <p:nvPr/>
        </p:nvSpPr>
        <p:spPr>
          <a:xfrm>
            <a:off x="3710305" y="1617345"/>
            <a:ext cx="4771390" cy="969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71265" y="1680210"/>
            <a:ext cx="4653915" cy="8547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771265" y="1668780"/>
            <a:ext cx="4653915" cy="866140"/>
          </a:xfrm>
          <a:prstGeom prst="rect">
            <a:avLst/>
          </a:prstGeom>
          <a:solidFill>
            <a:schemeClr val="accent1"/>
          </a:solidFill>
          <a:ln>
            <a:solidFill>
              <a:schemeClr val="bg1"/>
            </a:solidFill>
          </a:ln>
        </p:spPr>
        <p:txBody>
          <a:bodyPr wrap="square" rtlCol="0">
            <a:spAutoFit/>
          </a:bodyPr>
          <a:lstStyle/>
          <a:p>
            <a:pPr>
              <a:lnSpc>
                <a:spcPct val="120000"/>
              </a:lnSpc>
            </a:pPr>
            <a:r>
              <a:rPr lang="en-US" altLang="zh-CN" sz="1400" dirty="0">
                <a:solidFill>
                  <a:schemeClr val="bg1"/>
                </a:solidFill>
                <a:latin typeface="微软雅黑" panose="020B0503020204020204" pitchFamily="34" charset="-122"/>
                <a:ea typeface="微软雅黑" panose="020B0503020204020204" pitchFamily="34" charset="-122"/>
              </a:rPr>
              <a:t>New Linux kernel level data recovery algorithm improves  data recovery speed by 40% compared with similar products</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108960" y="3086735"/>
            <a:ext cx="5974080" cy="3361055"/>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sym typeface="+mn-ea"/>
              </a:rPr>
              <a:t>Product </a:t>
            </a:r>
            <a:r>
              <a:rPr lang="en-US" altLang="zh-CN" sz="3200" dirty="0">
                <a:solidFill>
                  <a:srgbClr val="00E4CE"/>
                </a:solidFill>
                <a:latin typeface="微软雅黑" panose="020B0503020204020204" pitchFamily="34" charset="-122"/>
                <a:ea typeface="微软雅黑" panose="020B0503020204020204" pitchFamily="34" charset="-122"/>
                <a:sym typeface="+mn-ea"/>
              </a:rPr>
              <a:t>A</a:t>
            </a:r>
            <a:r>
              <a:rPr lang="zh-CN" altLang="en-US" sz="3200" dirty="0">
                <a:solidFill>
                  <a:srgbClr val="00E4CE"/>
                </a:solidFill>
                <a:latin typeface="微软雅黑" panose="020B0503020204020204" pitchFamily="34" charset="-122"/>
                <a:ea typeface="微软雅黑" panose="020B0503020204020204" pitchFamily="34" charset="-122"/>
                <a:sym typeface="+mn-ea"/>
              </a:rPr>
              <a:t>dvantage</a:t>
            </a:r>
            <a:endParaRPr lang="zh-CN" altLang="en-US"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3710305" y="1617345"/>
            <a:ext cx="4771390" cy="969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92855" y="1685925"/>
            <a:ext cx="4561840" cy="83566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813175" y="1655445"/>
            <a:ext cx="4541520" cy="866140"/>
          </a:xfrm>
          <a:prstGeom prst="rect">
            <a:avLst/>
          </a:prstGeom>
          <a:solidFill>
            <a:schemeClr val="accent1"/>
          </a:solidFill>
          <a:ln>
            <a:solidFill>
              <a:schemeClr val="bg1"/>
            </a:solidFill>
          </a:ln>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Support the dual hard disk protection scheme of UEFI platform, and support the combination of multiple hard disk types</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descr="1"/>
          <p:cNvPicPr>
            <a:picLocks noChangeAspect="1"/>
          </p:cNvPicPr>
          <p:nvPr/>
        </p:nvPicPr>
        <p:blipFill>
          <a:blip r:embed="rId1"/>
          <a:stretch>
            <a:fillRect/>
          </a:stretch>
        </p:blipFill>
        <p:spPr>
          <a:xfrm>
            <a:off x="3834765" y="3120390"/>
            <a:ext cx="2132965" cy="800100"/>
          </a:xfrm>
          <a:prstGeom prst="rect">
            <a:avLst/>
          </a:prstGeom>
        </p:spPr>
      </p:pic>
      <p:pic>
        <p:nvPicPr>
          <p:cNvPr id="10" name="图片 9" descr="C:\Users\Arvin\Desktop\6\3.png3"/>
          <p:cNvPicPr>
            <a:picLocks noChangeAspect="1"/>
          </p:cNvPicPr>
          <p:nvPr/>
        </p:nvPicPr>
        <p:blipFill>
          <a:blip r:embed="rId2"/>
          <a:srcRect/>
          <a:stretch>
            <a:fillRect/>
          </a:stretch>
        </p:blipFill>
        <p:spPr>
          <a:xfrm>
            <a:off x="3834765" y="4184968"/>
            <a:ext cx="2132965" cy="799465"/>
          </a:xfrm>
          <a:prstGeom prst="rect">
            <a:avLst/>
          </a:prstGeom>
        </p:spPr>
      </p:pic>
      <p:pic>
        <p:nvPicPr>
          <p:cNvPr id="17" name="图片 16" descr="C:\Users\Arvin\Desktop\6\5.png5"/>
          <p:cNvPicPr>
            <a:picLocks noChangeAspect="1"/>
          </p:cNvPicPr>
          <p:nvPr/>
        </p:nvPicPr>
        <p:blipFill>
          <a:blip r:embed="rId3"/>
          <a:srcRect/>
          <a:stretch>
            <a:fillRect/>
          </a:stretch>
        </p:blipFill>
        <p:spPr>
          <a:xfrm>
            <a:off x="3834765" y="5409248"/>
            <a:ext cx="2132965" cy="799465"/>
          </a:xfrm>
          <a:prstGeom prst="rect">
            <a:avLst/>
          </a:prstGeom>
        </p:spPr>
      </p:pic>
      <p:pic>
        <p:nvPicPr>
          <p:cNvPr id="18" name="图片 17" descr="C:\Users\Arvin\Desktop\6\2.png2"/>
          <p:cNvPicPr>
            <a:picLocks noChangeAspect="1"/>
          </p:cNvPicPr>
          <p:nvPr/>
        </p:nvPicPr>
        <p:blipFill>
          <a:blip r:embed="rId4"/>
          <a:srcRect/>
          <a:stretch>
            <a:fillRect/>
          </a:stretch>
        </p:blipFill>
        <p:spPr>
          <a:xfrm>
            <a:off x="6232525" y="3118168"/>
            <a:ext cx="2132965" cy="799465"/>
          </a:xfrm>
          <a:prstGeom prst="rect">
            <a:avLst/>
          </a:prstGeom>
        </p:spPr>
      </p:pic>
      <p:pic>
        <p:nvPicPr>
          <p:cNvPr id="19" name="图片 18" descr="C:\Users\Arvin\Desktop\6\4.png4"/>
          <p:cNvPicPr>
            <a:picLocks noChangeAspect="1"/>
          </p:cNvPicPr>
          <p:nvPr/>
        </p:nvPicPr>
        <p:blipFill>
          <a:blip r:embed="rId5"/>
          <a:srcRect/>
          <a:stretch>
            <a:fillRect/>
          </a:stretch>
        </p:blipFill>
        <p:spPr>
          <a:xfrm>
            <a:off x="6232525" y="4182428"/>
            <a:ext cx="2132965" cy="799465"/>
          </a:xfrm>
          <a:prstGeom prst="rect">
            <a:avLst/>
          </a:prstGeom>
        </p:spPr>
      </p:pic>
      <p:pic>
        <p:nvPicPr>
          <p:cNvPr id="20" name="图片 19" descr="C:\Users\Arvin\Desktop\6\6.png6"/>
          <p:cNvPicPr>
            <a:picLocks noChangeAspect="1"/>
          </p:cNvPicPr>
          <p:nvPr/>
        </p:nvPicPr>
        <p:blipFill>
          <a:blip r:embed="rId6"/>
          <a:srcRect/>
          <a:stretch>
            <a:fillRect/>
          </a:stretch>
        </p:blipFill>
        <p:spPr>
          <a:xfrm>
            <a:off x="6232525" y="5406708"/>
            <a:ext cx="2132965" cy="799465"/>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sym typeface="+mn-ea"/>
              </a:rPr>
              <a:t>Product </a:t>
            </a:r>
            <a:r>
              <a:rPr lang="en-US" altLang="zh-CN" sz="3200" dirty="0">
                <a:solidFill>
                  <a:srgbClr val="00E4CE"/>
                </a:solidFill>
                <a:latin typeface="微软雅黑" panose="020B0503020204020204" pitchFamily="34" charset="-122"/>
                <a:ea typeface="微软雅黑" panose="020B0503020204020204" pitchFamily="34" charset="-122"/>
                <a:sym typeface="+mn-ea"/>
              </a:rPr>
              <a:t>A</a:t>
            </a:r>
            <a:r>
              <a:rPr lang="zh-CN" altLang="en-US" sz="3200" dirty="0">
                <a:solidFill>
                  <a:srgbClr val="00E4CE"/>
                </a:solidFill>
                <a:latin typeface="微软雅黑" panose="020B0503020204020204" pitchFamily="34" charset="-122"/>
                <a:ea typeface="微软雅黑" panose="020B0503020204020204" pitchFamily="34" charset="-122"/>
                <a:sym typeface="+mn-ea"/>
              </a:rPr>
              <a:t>dvantage</a:t>
            </a:r>
            <a:endParaRPr lang="zh-CN" altLang="en-US"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3710305" y="1617345"/>
            <a:ext cx="4771390" cy="96901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61435" y="1720850"/>
            <a:ext cx="4307205" cy="73215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204335" y="1904365"/>
            <a:ext cx="3929380" cy="349250"/>
          </a:xfrm>
          <a:prstGeom prst="rect">
            <a:avLst/>
          </a:prstGeom>
          <a:noFill/>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Enrich network management strategies</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 name="图片 2" descr="Windows 10 x64-2019-12-02-16-40-06_副本"/>
          <p:cNvPicPr>
            <a:picLocks noChangeAspect="1"/>
          </p:cNvPicPr>
          <p:nvPr/>
        </p:nvPicPr>
        <p:blipFill>
          <a:blip r:embed="rId1"/>
          <a:stretch>
            <a:fillRect/>
          </a:stretch>
        </p:blipFill>
        <p:spPr>
          <a:xfrm>
            <a:off x="2668270" y="2846070"/>
            <a:ext cx="6693535" cy="3571875"/>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42" name="任意多边形: 形状 41"/>
          <p:cNvSpPr/>
          <p:nvPr/>
        </p:nvSpPr>
        <p:spPr>
          <a:xfrm rot="2506017">
            <a:off x="-4863688" y="-2708456"/>
            <a:ext cx="7598929" cy="10789013"/>
          </a:xfrm>
          <a:custGeom>
            <a:avLst/>
            <a:gdLst>
              <a:gd name="connsiteX0" fmla="*/ 0 w 7598929"/>
              <a:gd name="connsiteY0" fmla="*/ 1 h 10789013"/>
              <a:gd name="connsiteX1" fmla="*/ 7598929 w 7598929"/>
              <a:gd name="connsiteY1" fmla="*/ 0 h 10789013"/>
              <a:gd name="connsiteX2" fmla="*/ 7598929 w 7598929"/>
              <a:gd name="connsiteY2" fmla="*/ 10789012 h 10789013"/>
              <a:gd name="connsiteX3" fmla="*/ 6806820 w 7598929"/>
              <a:gd name="connsiteY3" fmla="*/ 10789013 h 10789013"/>
              <a:gd name="connsiteX4" fmla="*/ 6806819 w 7598929"/>
              <a:gd name="connsiteY4" fmla="*/ 4680214 h 10789013"/>
              <a:gd name="connsiteX5" fmla="*/ 6761100 w 7598929"/>
              <a:gd name="connsiteY5" fmla="*/ 4680215 h 10789013"/>
              <a:gd name="connsiteX6" fmla="*/ 6761100 w 7598929"/>
              <a:gd name="connsiteY6" fmla="*/ 10789012 h 10789013"/>
              <a:gd name="connsiteX7" fmla="*/ 6247520 w 7598929"/>
              <a:gd name="connsiteY7" fmla="*/ 10789012 h 10789013"/>
              <a:gd name="connsiteX8" fmla="*/ 6247520 w 7598929"/>
              <a:gd name="connsiteY8" fmla="*/ 3395512 h 10789013"/>
              <a:gd name="connsiteX9" fmla="*/ 6201801 w 7598929"/>
              <a:gd name="connsiteY9" fmla="*/ 3395512 h 10789013"/>
              <a:gd name="connsiteX10" fmla="*/ 6201801 w 7598929"/>
              <a:gd name="connsiteY10" fmla="*/ 10789013 h 10789013"/>
              <a:gd name="connsiteX11" fmla="*/ 5647534 w 7598929"/>
              <a:gd name="connsiteY11" fmla="*/ 10789013 h 10789013"/>
              <a:gd name="connsiteX12" fmla="*/ 5647534 w 7598929"/>
              <a:gd name="connsiteY12" fmla="*/ 3784889 h 10789013"/>
              <a:gd name="connsiteX13" fmla="*/ 5601815 w 7598929"/>
              <a:gd name="connsiteY13" fmla="*/ 3784889 h 10789013"/>
              <a:gd name="connsiteX14" fmla="*/ 5601814 w 7598929"/>
              <a:gd name="connsiteY14" fmla="*/ 10789012 h 10789013"/>
              <a:gd name="connsiteX15" fmla="*/ 0 w 7598929"/>
              <a:gd name="connsiteY15" fmla="*/ 10789013 h 1078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98929" h="10789013">
                <a:moveTo>
                  <a:pt x="0" y="1"/>
                </a:moveTo>
                <a:lnTo>
                  <a:pt x="7598929" y="0"/>
                </a:lnTo>
                <a:lnTo>
                  <a:pt x="7598929" y="10789012"/>
                </a:lnTo>
                <a:lnTo>
                  <a:pt x="6806820" y="10789013"/>
                </a:lnTo>
                <a:lnTo>
                  <a:pt x="6806819" y="4680214"/>
                </a:lnTo>
                <a:lnTo>
                  <a:pt x="6761100" y="4680215"/>
                </a:lnTo>
                <a:lnTo>
                  <a:pt x="6761100" y="10789012"/>
                </a:lnTo>
                <a:lnTo>
                  <a:pt x="6247520" y="10789012"/>
                </a:lnTo>
                <a:lnTo>
                  <a:pt x="6247520" y="3395512"/>
                </a:lnTo>
                <a:lnTo>
                  <a:pt x="6201801" y="3395512"/>
                </a:lnTo>
                <a:lnTo>
                  <a:pt x="6201801" y="10789013"/>
                </a:lnTo>
                <a:lnTo>
                  <a:pt x="5647534" y="10789013"/>
                </a:lnTo>
                <a:lnTo>
                  <a:pt x="5647534" y="3784889"/>
                </a:lnTo>
                <a:lnTo>
                  <a:pt x="5601815" y="3784889"/>
                </a:lnTo>
                <a:lnTo>
                  <a:pt x="5601814" y="10789012"/>
                </a:lnTo>
                <a:lnTo>
                  <a:pt x="0" y="10789013"/>
                </a:lnTo>
                <a:close/>
              </a:path>
            </a:pathLst>
          </a:custGeom>
          <a:solidFill>
            <a:srgbClr val="00E4C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86348" y="1595351"/>
            <a:ext cx="2064775" cy="523220"/>
          </a:xfrm>
          <a:prstGeom prst="rect">
            <a:avLst/>
          </a:prstGeom>
          <a:noFill/>
        </p:spPr>
        <p:txBody>
          <a:bodyPr wrap="square" rtlCol="0">
            <a:spAutoFit/>
          </a:bodyPr>
          <a:lstStyle/>
          <a:p>
            <a:r>
              <a:rPr lang="en-US" altLang="zh-CN" sz="2800" dirty="0">
                <a:solidFill>
                  <a:srgbClr val="1D273B"/>
                </a:solidFill>
                <a:latin typeface="微软雅黑" panose="020B0503020204020204" pitchFamily="34" charset="-122"/>
                <a:ea typeface="微软雅黑" panose="020B0503020204020204" pitchFamily="34" charset="-122"/>
              </a:rPr>
              <a:t>CONTENT</a:t>
            </a:r>
            <a:endParaRPr lang="zh-CN" altLang="en-US" sz="2800" dirty="0">
              <a:solidFill>
                <a:srgbClr val="1D273B"/>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854835" y="2118135"/>
            <a:ext cx="856635" cy="0"/>
          </a:xfrm>
          <a:prstGeom prst="line">
            <a:avLst/>
          </a:prstGeom>
          <a:ln>
            <a:solidFill>
              <a:srgbClr val="1D273B"/>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6015688" y="1230902"/>
            <a:ext cx="5836285" cy="742950"/>
            <a:chOff x="6096000" y="1485486"/>
            <a:chExt cx="5836285" cy="742950"/>
          </a:xfrm>
        </p:grpSpPr>
        <p:sp>
          <p:nvSpPr>
            <p:cNvPr id="10" name="平行四边形 9"/>
            <p:cNvSpPr/>
            <p:nvPr/>
          </p:nvSpPr>
          <p:spPr>
            <a:xfrm>
              <a:off x="6096000" y="1485486"/>
              <a:ext cx="1581150" cy="742950"/>
            </a:xfrm>
            <a:prstGeom prst="parallelogram">
              <a:avLst>
                <a:gd name="adj" fmla="val 90384"/>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6632575" y="1595351"/>
              <a:ext cx="5080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962900" y="1595341"/>
              <a:ext cx="3969385" cy="52197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Product </a:t>
              </a:r>
              <a:r>
                <a:rPr lang="en-US" altLang="zh-CN" sz="2800" dirty="0">
                  <a:solidFill>
                    <a:schemeClr val="bg1"/>
                  </a:solidFill>
                  <a:latin typeface="微软雅黑" panose="020B0503020204020204" pitchFamily="34" charset="-122"/>
                  <a:ea typeface="微软雅黑" panose="020B0503020204020204" pitchFamily="34" charset="-122"/>
                </a:rPr>
                <a:t>I</a:t>
              </a:r>
              <a:r>
                <a:rPr lang="zh-CN" altLang="en-US" sz="2800" dirty="0">
                  <a:solidFill>
                    <a:schemeClr val="bg1"/>
                  </a:solidFill>
                  <a:latin typeface="微软雅黑" panose="020B0503020204020204" pitchFamily="34" charset="-122"/>
                  <a:ea typeface="微软雅黑" panose="020B0503020204020204" pitchFamily="34" charset="-122"/>
                </a:rPr>
                <a:t>ntroduction</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787608" y="2580731"/>
            <a:ext cx="7065010" cy="742950"/>
            <a:chOff x="6096000" y="1485486"/>
            <a:chExt cx="7065010" cy="742950"/>
          </a:xfrm>
        </p:grpSpPr>
        <p:sp>
          <p:nvSpPr>
            <p:cNvPr id="20" name="平行四边形 19"/>
            <p:cNvSpPr/>
            <p:nvPr/>
          </p:nvSpPr>
          <p:spPr>
            <a:xfrm>
              <a:off x="6096000" y="1485486"/>
              <a:ext cx="1581150" cy="742950"/>
            </a:xfrm>
            <a:prstGeom prst="parallelogram">
              <a:avLst>
                <a:gd name="adj" fmla="val 89957"/>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32575" y="1595351"/>
              <a:ext cx="5080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962900" y="1595341"/>
              <a:ext cx="5198110" cy="52197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Function </a:t>
              </a:r>
              <a:r>
                <a:rPr lang="en-US" altLang="zh-CN" sz="2800" dirty="0">
                  <a:solidFill>
                    <a:schemeClr val="bg1"/>
                  </a:solidFill>
                  <a:latin typeface="微软雅黑" panose="020B0503020204020204" pitchFamily="34" charset="-122"/>
                  <a:ea typeface="微软雅黑" panose="020B0503020204020204" pitchFamily="34" charset="-122"/>
                </a:rPr>
                <a:t>I</a:t>
              </a:r>
              <a:r>
                <a:rPr lang="zh-CN" altLang="en-US" sz="2800" dirty="0">
                  <a:solidFill>
                    <a:schemeClr val="bg1"/>
                  </a:solidFill>
                  <a:latin typeface="微软雅黑" panose="020B0503020204020204" pitchFamily="34" charset="-122"/>
                  <a:ea typeface="微软雅黑" panose="020B0503020204020204" pitchFamily="34" charset="-122"/>
                </a:rPr>
                <a:t>ntroduction</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577288" y="3930560"/>
            <a:ext cx="8274685" cy="742950"/>
            <a:chOff x="6096000" y="1485486"/>
            <a:chExt cx="8274685" cy="742950"/>
          </a:xfrm>
        </p:grpSpPr>
        <p:sp>
          <p:nvSpPr>
            <p:cNvPr id="24" name="平行四边形 23"/>
            <p:cNvSpPr/>
            <p:nvPr/>
          </p:nvSpPr>
          <p:spPr>
            <a:xfrm>
              <a:off x="6096000" y="1485486"/>
              <a:ext cx="1581150" cy="742950"/>
            </a:xfrm>
            <a:prstGeom prst="parallelogram">
              <a:avLst>
                <a:gd name="adj" fmla="val 90384"/>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632575" y="1595351"/>
              <a:ext cx="5080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962900" y="1595341"/>
              <a:ext cx="6407785" cy="52197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Product </a:t>
              </a:r>
              <a:r>
                <a:rPr lang="en-US" altLang="zh-CN" sz="2800" dirty="0">
                  <a:solidFill>
                    <a:schemeClr val="bg1"/>
                  </a:solidFill>
                  <a:latin typeface="微软雅黑" panose="020B0503020204020204" pitchFamily="34" charset="-122"/>
                  <a:ea typeface="微软雅黑" panose="020B0503020204020204" pitchFamily="34" charset="-122"/>
                </a:rPr>
                <a:t>C</a:t>
              </a:r>
              <a:r>
                <a:rPr lang="zh-CN" altLang="en-US" sz="2800" dirty="0">
                  <a:solidFill>
                    <a:schemeClr val="bg1"/>
                  </a:solidFill>
                  <a:latin typeface="微软雅黑" panose="020B0503020204020204" pitchFamily="34" charset="-122"/>
                  <a:ea typeface="微软雅黑" panose="020B0503020204020204" pitchFamily="34" charset="-122"/>
                </a:rPr>
                <a:t>haracteristics</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470503" y="5280389"/>
            <a:ext cx="9382125" cy="742950"/>
            <a:chOff x="6096000" y="1485486"/>
            <a:chExt cx="9382125" cy="742950"/>
          </a:xfrm>
        </p:grpSpPr>
        <p:sp>
          <p:nvSpPr>
            <p:cNvPr id="28" name="平行四边形 27"/>
            <p:cNvSpPr/>
            <p:nvPr/>
          </p:nvSpPr>
          <p:spPr>
            <a:xfrm>
              <a:off x="6096000" y="1485486"/>
              <a:ext cx="1581150" cy="742950"/>
            </a:xfrm>
            <a:prstGeom prst="parallelogram">
              <a:avLst>
                <a:gd name="adj" fmla="val 89102"/>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p:cNvSpPr txBox="1"/>
            <p:nvPr/>
          </p:nvSpPr>
          <p:spPr>
            <a:xfrm>
              <a:off x="6632575" y="1595351"/>
              <a:ext cx="5080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962900" y="1595341"/>
              <a:ext cx="7515225" cy="52197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Usage </a:t>
              </a:r>
              <a:r>
                <a:rPr lang="en-US" altLang="zh-CN" sz="2800" dirty="0">
                  <a:solidFill>
                    <a:schemeClr val="bg1"/>
                  </a:solidFill>
                  <a:latin typeface="微软雅黑" panose="020B0503020204020204" pitchFamily="34" charset="-122"/>
                  <a:ea typeface="微软雅黑" panose="020B0503020204020204" pitchFamily="34" charset="-122"/>
                </a:rPr>
                <a:t>S</a:t>
              </a:r>
              <a:r>
                <a:rPr lang="zh-CN" altLang="en-US" sz="2800" dirty="0">
                  <a:solidFill>
                    <a:schemeClr val="bg1"/>
                  </a:solidFill>
                  <a:latin typeface="微软雅黑" panose="020B0503020204020204" pitchFamily="34" charset="-122"/>
                  <a:ea typeface="微软雅黑" panose="020B0503020204020204" pitchFamily="34" charset="-122"/>
                </a:rPr>
                <a:t>cenarios</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
        <p:nvSpPr>
          <p:cNvPr id="38" name="矩形 37"/>
          <p:cNvSpPr/>
          <p:nvPr/>
        </p:nvSpPr>
        <p:spPr>
          <a:xfrm rot="2506017">
            <a:off x="-4465223" y="-2708455"/>
            <a:ext cx="7598929" cy="10789013"/>
          </a:xfrm>
          <a:prstGeom prst="rect">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sym typeface="+mn-ea"/>
              </a:rPr>
              <a:t>Product </a:t>
            </a:r>
            <a:r>
              <a:rPr lang="en-US" altLang="zh-CN" sz="3200" dirty="0">
                <a:solidFill>
                  <a:srgbClr val="00E4CE"/>
                </a:solidFill>
                <a:latin typeface="微软雅黑" panose="020B0503020204020204" pitchFamily="34" charset="-122"/>
                <a:ea typeface="微软雅黑" panose="020B0503020204020204" pitchFamily="34" charset="-122"/>
                <a:sym typeface="+mn-ea"/>
              </a:rPr>
              <a:t>A</a:t>
            </a:r>
            <a:r>
              <a:rPr lang="zh-CN" altLang="en-US" sz="3200" dirty="0">
                <a:solidFill>
                  <a:srgbClr val="00E4CE"/>
                </a:solidFill>
                <a:latin typeface="微软雅黑" panose="020B0503020204020204" pitchFamily="34" charset="-122"/>
                <a:ea typeface="微软雅黑" panose="020B0503020204020204" pitchFamily="34" charset="-122"/>
                <a:sym typeface="+mn-ea"/>
              </a:rPr>
              <a:t>dvantage</a:t>
            </a:r>
            <a:endParaRPr lang="zh-CN" altLang="en-US"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3710305" y="1617345"/>
            <a:ext cx="4771390" cy="969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61435" y="1720850"/>
            <a:ext cx="4307205" cy="73215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004310" y="1836420"/>
            <a:ext cx="4044315" cy="607695"/>
          </a:xfrm>
          <a:prstGeom prst="rect">
            <a:avLst/>
          </a:prstGeom>
          <a:noFill/>
        </p:spPr>
        <p:txBody>
          <a:bodyPr wrap="square" rtlCol="0">
            <a:spAutoFit/>
          </a:bodyPr>
          <a:lstStyle/>
          <a:p>
            <a:pPr>
              <a:lnSpc>
                <a:spcPct val="120000"/>
              </a:lnSpc>
            </a:pPr>
            <a:r>
              <a:rPr sz="1400" dirty="0">
                <a:solidFill>
                  <a:schemeClr val="bg1"/>
                </a:solidFill>
                <a:latin typeface="微软雅黑" panose="020B0503020204020204" pitchFamily="34" charset="-122"/>
                <a:ea typeface="微软雅黑" panose="020B0503020204020204" pitchFamily="34" charset="-122"/>
              </a:rPr>
              <a:t>New UI design, providing users with multiple UI replacement strategies</a:t>
            </a:r>
            <a:endParaRPr sz="1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248025" y="2766695"/>
            <a:ext cx="5695950" cy="3800475"/>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sym typeface="+mn-ea"/>
              </a:rPr>
              <a:t>Product </a:t>
            </a:r>
            <a:r>
              <a:rPr lang="en-US" altLang="zh-CN" sz="3200" dirty="0">
                <a:solidFill>
                  <a:srgbClr val="00E4CE"/>
                </a:solidFill>
                <a:latin typeface="微软雅黑" panose="020B0503020204020204" pitchFamily="34" charset="-122"/>
                <a:ea typeface="微软雅黑" panose="020B0503020204020204" pitchFamily="34" charset="-122"/>
                <a:sym typeface="+mn-ea"/>
              </a:rPr>
              <a:t>A </a:t>
            </a:r>
            <a:r>
              <a:rPr lang="zh-CN" altLang="en-US" sz="3200" dirty="0">
                <a:solidFill>
                  <a:srgbClr val="00E4CE"/>
                </a:solidFill>
                <a:latin typeface="微软雅黑" panose="020B0503020204020204" pitchFamily="34" charset="-122"/>
                <a:ea typeface="微软雅黑" panose="020B0503020204020204" pitchFamily="34" charset="-122"/>
                <a:sym typeface="+mn-ea"/>
              </a:rPr>
              <a:t>dvantage</a:t>
            </a:r>
            <a:endParaRPr lang="zh-CN" altLang="en-US"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3710305" y="1617345"/>
            <a:ext cx="4771390" cy="969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61435" y="1720850"/>
            <a:ext cx="4307205" cy="73215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29885" y="1927225"/>
            <a:ext cx="1292860" cy="349250"/>
          </a:xfrm>
          <a:prstGeom prst="rect">
            <a:avLst/>
          </a:prstGeom>
          <a:noFill/>
        </p:spPr>
        <p:txBody>
          <a:bodyPr wrap="square" rtlCol="0">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Multilingual</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033520" y="3126105"/>
            <a:ext cx="4086225" cy="1447800"/>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15670"/>
          <a:stretch>
            <a:fillRect/>
          </a:stretch>
        </p:blipFill>
        <p:spPr>
          <a:xfrm>
            <a:off x="0" y="-1"/>
            <a:ext cx="12192000" cy="6858001"/>
          </a:xfrm>
          <a:prstGeom prst="rect">
            <a:avLst/>
          </a:prstGeom>
        </p:spPr>
      </p:pic>
      <p:sp>
        <p:nvSpPr>
          <p:cNvPr id="12" name="矩形 11"/>
          <p:cNvSpPr/>
          <p:nvPr/>
        </p:nvSpPr>
        <p:spPr>
          <a:xfrm>
            <a:off x="0" y="0"/>
            <a:ext cx="12192000" cy="6858000"/>
          </a:xfrm>
          <a:prstGeom prst="rect">
            <a:avLst/>
          </a:prstGeom>
          <a:gradFill flip="none" rotWithShape="1">
            <a:gsLst>
              <a:gs pos="0">
                <a:srgbClr val="1D273B">
                  <a:alpha val="60000"/>
                </a:srgbClr>
              </a:gs>
              <a:gs pos="100000">
                <a:srgbClr val="1D273B"/>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a:off x="1916243" y="2561251"/>
            <a:ext cx="1140908" cy="1646607"/>
          </a:xfrm>
          <a:custGeom>
            <a:avLst/>
            <a:gdLst/>
            <a:ahLst/>
            <a:cxnLst/>
            <a:rect l="l" t="t" r="r" b="b"/>
            <a:pathLst>
              <a:path w="1140908" h="1646607">
                <a:moveTo>
                  <a:pt x="592039" y="0"/>
                </a:moveTo>
                <a:cubicBezTo>
                  <a:pt x="957951" y="0"/>
                  <a:pt x="1140908" y="270666"/>
                  <a:pt x="1140908" y="811997"/>
                </a:cubicBezTo>
                <a:cubicBezTo>
                  <a:pt x="1140908" y="1078552"/>
                  <a:pt x="1091229" y="1284292"/>
                  <a:pt x="991870" y="1429218"/>
                </a:cubicBezTo>
                <a:cubicBezTo>
                  <a:pt x="892512" y="1574144"/>
                  <a:pt x="748956" y="1646607"/>
                  <a:pt x="561203" y="1646607"/>
                </a:cubicBezTo>
                <a:cubicBezTo>
                  <a:pt x="187068" y="1646607"/>
                  <a:pt x="0" y="1380738"/>
                  <a:pt x="0" y="849000"/>
                </a:cubicBezTo>
                <a:cubicBezTo>
                  <a:pt x="0" y="573538"/>
                  <a:pt x="50708" y="363172"/>
                  <a:pt x="152121" y="217903"/>
                </a:cubicBezTo>
                <a:cubicBezTo>
                  <a:pt x="253535" y="72635"/>
                  <a:pt x="400175" y="0"/>
                  <a:pt x="592039" y="0"/>
                </a:cubicBezTo>
                <a:close/>
                <a:moveTo>
                  <a:pt x="577649" y="254906"/>
                </a:moveTo>
                <a:cubicBezTo>
                  <a:pt x="416620" y="254906"/>
                  <a:pt x="336106" y="450196"/>
                  <a:pt x="336106" y="840777"/>
                </a:cubicBezTo>
                <a:cubicBezTo>
                  <a:pt x="336106" y="1208060"/>
                  <a:pt x="414564" y="1391702"/>
                  <a:pt x="571482" y="1391702"/>
                </a:cubicBezTo>
                <a:cubicBezTo>
                  <a:pt x="725659" y="1391702"/>
                  <a:pt x="802747" y="1202578"/>
                  <a:pt x="802747" y="824332"/>
                </a:cubicBezTo>
                <a:cubicBezTo>
                  <a:pt x="802747" y="444714"/>
                  <a:pt x="727714" y="254906"/>
                  <a:pt x="577649" y="2549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148076" y="2495550"/>
            <a:ext cx="3973142" cy="1866898"/>
          </a:xfrm>
          <a:prstGeom prst="parallelogram">
            <a:avLst>
              <a:gd name="adj" fmla="val 90384"/>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a:off x="5121275" y="3014345"/>
            <a:ext cx="6513830" cy="768350"/>
          </a:xfrm>
          <a:prstGeom prst="rect">
            <a:avLst/>
          </a:prstGeom>
          <a:noFill/>
        </p:spPr>
        <p:txBody>
          <a:bodyPr wrap="square" rtlCol="0">
            <a:spAutoFit/>
          </a:bodyPr>
          <a:lstStyle/>
          <a:p>
            <a:r>
              <a:rPr lang="zh-CN" altLang="en-US" sz="4400" b="1" dirty="0">
                <a:solidFill>
                  <a:srgbClr val="00E4CE"/>
                </a:solidFill>
                <a:latin typeface="微软雅黑" panose="020B0503020204020204" pitchFamily="34" charset="-122"/>
                <a:ea typeface="微软雅黑" panose="020B0503020204020204" pitchFamily="34" charset="-122"/>
                <a:sym typeface="+mn-ea"/>
              </a:rPr>
              <a:t>Usage Scenarios</a:t>
            </a:r>
            <a:endParaRPr lang="zh-CN" altLang="en-US" sz="4400" b="1" dirty="0">
              <a:solidFill>
                <a:srgbClr val="00E4CE"/>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057151" y="2105560"/>
            <a:ext cx="1455816" cy="2646878"/>
          </a:xfrm>
          <a:prstGeom prst="rect">
            <a:avLst/>
          </a:prstGeom>
          <a:noFill/>
        </p:spPr>
        <p:txBody>
          <a:bodyPr wrap="square" rtlCol="0">
            <a:spAutoFit/>
          </a:bodyPr>
          <a:lstStyle/>
          <a:p>
            <a:r>
              <a:rPr lang="en-US" altLang="zh-CN" sz="16600" b="1" dirty="0">
                <a:solidFill>
                  <a:srgbClr val="00E4CE"/>
                </a:solidFill>
                <a:latin typeface="微软雅黑" panose="020B0503020204020204" pitchFamily="34" charset="-122"/>
                <a:ea typeface="微软雅黑" panose="020B0503020204020204" pitchFamily="34" charset="-122"/>
              </a:rPr>
              <a:t>4</a:t>
            </a:r>
            <a:endParaRPr lang="zh-CN" altLang="en-US" sz="16600" b="1" dirty="0">
              <a:solidFill>
                <a:srgbClr val="00E4CE"/>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平行四边形 8"/>
          <p:cNvSpPr/>
          <p:nvPr/>
        </p:nvSpPr>
        <p:spPr>
          <a:xfrm flipH="1">
            <a:off x="-1894371" y="1"/>
            <a:ext cx="5368413" cy="6843250"/>
          </a:xfrm>
          <a:prstGeom prst="parallelogram">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540" y="1739900"/>
            <a:ext cx="5568950" cy="3773805"/>
            <a:chOff x="-1717749" y="729450"/>
            <a:chExt cx="7498715" cy="539910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7027"/>
            <a:stretch>
              <a:fillRect/>
            </a:stretch>
          </p:blipFill>
          <p:spPr>
            <a:xfrm>
              <a:off x="-1610984" y="1032387"/>
              <a:ext cx="7274366" cy="4511163"/>
            </a:xfrm>
            <a:prstGeom prst="rect">
              <a:avLst/>
            </a:prstGeom>
          </p:spPr>
        </p:pic>
        <p:pic>
          <p:nvPicPr>
            <p:cNvPr id="2" name="图片 1" descr="C:\Users\Arvin\Desktop\图片2.png图片2"/>
            <p:cNvPicPr>
              <a:picLocks noChangeAspect="1"/>
            </p:cNvPicPr>
            <p:nvPr/>
          </p:nvPicPr>
          <p:blipFill>
            <a:blip r:embed="rId2"/>
            <a:srcRect/>
            <a:stretch>
              <a:fillRect/>
            </a:stretch>
          </p:blipFill>
          <p:spPr>
            <a:xfrm>
              <a:off x="-1717749" y="729450"/>
              <a:ext cx="7498715" cy="5399100"/>
            </a:xfrm>
            <a:prstGeom prst="rect">
              <a:avLst/>
            </a:prstGeom>
          </p:spPr>
        </p:pic>
      </p:grpSp>
      <p:sp>
        <p:nvSpPr>
          <p:cNvPr id="6" name="文本框 5"/>
          <p:cNvSpPr txBox="1"/>
          <p:nvPr/>
        </p:nvSpPr>
        <p:spPr>
          <a:xfrm>
            <a:off x="6825615" y="3242945"/>
            <a:ext cx="4736465" cy="645160"/>
          </a:xfrm>
          <a:prstGeom prst="rect">
            <a:avLst/>
          </a:prstGeom>
          <a:noFill/>
        </p:spPr>
        <p:txBody>
          <a:bodyPr wrap="square" rtlCol="0">
            <a:spAutoFit/>
          </a:bodyPr>
          <a:lstStyle/>
          <a:p>
            <a:r>
              <a:rPr lang="zh-CN" altLang="en-US" sz="3600" dirty="0">
                <a:solidFill>
                  <a:srgbClr val="00E4CE"/>
                </a:solidFill>
                <a:latin typeface="微软雅黑" panose="020B0503020204020204" pitchFamily="34" charset="-122"/>
                <a:ea typeface="微软雅黑" panose="020B0503020204020204" pitchFamily="34" charset="-122"/>
              </a:rPr>
              <a:t>Computer classroom</a:t>
            </a:r>
            <a:endParaRPr lang="zh-CN" altLang="en-US" sz="3600" dirty="0">
              <a:solidFill>
                <a:srgbClr val="00E4CE"/>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6973570" y="4001135"/>
            <a:ext cx="4466590" cy="20320"/>
          </a:xfrm>
          <a:prstGeom prst="line">
            <a:avLst/>
          </a:prstGeom>
          <a:ln>
            <a:solidFill>
              <a:srgbClr val="00E4C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平行四边形 8"/>
          <p:cNvSpPr/>
          <p:nvPr/>
        </p:nvSpPr>
        <p:spPr>
          <a:xfrm flipH="1">
            <a:off x="-1894371" y="1"/>
            <a:ext cx="5368413" cy="6843250"/>
          </a:xfrm>
          <a:prstGeom prst="parallelogram">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540" y="1758632"/>
            <a:ext cx="5568950" cy="3736340"/>
            <a:chOff x="-1717749" y="756250"/>
            <a:chExt cx="7498715" cy="534550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7027"/>
            <a:stretch>
              <a:fillRect/>
            </a:stretch>
          </p:blipFill>
          <p:spPr>
            <a:xfrm>
              <a:off x="-1610984" y="1032387"/>
              <a:ext cx="7274366" cy="4511163"/>
            </a:xfrm>
            <a:prstGeom prst="rect">
              <a:avLst/>
            </a:prstGeom>
          </p:spPr>
        </p:pic>
        <p:pic>
          <p:nvPicPr>
            <p:cNvPr id="2" name="图片 1" descr="C:\Users\Arvin\Desktop\图片3.png图片3"/>
            <p:cNvPicPr>
              <a:picLocks noChangeAspect="1"/>
            </p:cNvPicPr>
            <p:nvPr/>
          </p:nvPicPr>
          <p:blipFill>
            <a:blip r:embed="rId2"/>
            <a:srcRect/>
            <a:stretch>
              <a:fillRect/>
            </a:stretch>
          </p:blipFill>
          <p:spPr>
            <a:xfrm>
              <a:off x="-1717749" y="756250"/>
              <a:ext cx="7498715" cy="5345500"/>
            </a:xfrm>
            <a:prstGeom prst="rect">
              <a:avLst/>
            </a:prstGeom>
          </p:spPr>
        </p:pic>
      </p:grpSp>
      <p:sp>
        <p:nvSpPr>
          <p:cNvPr id="6" name="文本框 5"/>
          <p:cNvSpPr txBox="1"/>
          <p:nvPr/>
        </p:nvSpPr>
        <p:spPr>
          <a:xfrm>
            <a:off x="5991225" y="3242310"/>
            <a:ext cx="6025515" cy="706755"/>
          </a:xfrm>
          <a:prstGeom prst="rect">
            <a:avLst/>
          </a:prstGeom>
          <a:noFill/>
        </p:spPr>
        <p:txBody>
          <a:bodyPr wrap="square" rtlCol="0">
            <a:spAutoFit/>
          </a:bodyPr>
          <a:lstStyle/>
          <a:p>
            <a:r>
              <a:rPr lang="zh-CN" altLang="en-US" sz="4000" dirty="0">
                <a:solidFill>
                  <a:srgbClr val="00E4CE"/>
                </a:solidFill>
                <a:latin typeface="微软雅黑" panose="020B0503020204020204" pitchFamily="34" charset="-122"/>
                <a:ea typeface="微软雅黑" panose="020B0503020204020204" pitchFamily="34" charset="-122"/>
              </a:rPr>
              <a:t>Digital Reading Room</a:t>
            </a:r>
            <a:endParaRPr lang="zh-CN" altLang="en-US" sz="4000" dirty="0">
              <a:solidFill>
                <a:srgbClr val="00E4CE"/>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V="1">
            <a:off x="6141085" y="4026535"/>
            <a:ext cx="5720715" cy="16510"/>
          </a:xfrm>
          <a:prstGeom prst="line">
            <a:avLst/>
          </a:prstGeom>
          <a:ln>
            <a:solidFill>
              <a:srgbClr val="00E4C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平行四边形 8"/>
          <p:cNvSpPr/>
          <p:nvPr/>
        </p:nvSpPr>
        <p:spPr>
          <a:xfrm flipH="1">
            <a:off x="-1894371" y="1"/>
            <a:ext cx="5368413" cy="6843250"/>
          </a:xfrm>
          <a:prstGeom prst="parallelogram">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C:\Users\Arvin\Desktop\图片4.png图片4"/>
          <p:cNvPicPr>
            <a:picLocks noChangeAspect="1"/>
          </p:cNvPicPr>
          <p:nvPr/>
        </p:nvPicPr>
        <p:blipFill>
          <a:blip r:embed="rId1"/>
          <a:srcRect/>
          <a:stretch>
            <a:fillRect/>
          </a:stretch>
        </p:blipFill>
        <p:spPr>
          <a:xfrm>
            <a:off x="47625" y="1567180"/>
            <a:ext cx="5420360" cy="4043680"/>
          </a:xfrm>
          <a:prstGeom prst="rect">
            <a:avLst/>
          </a:prstGeom>
        </p:spPr>
      </p:pic>
      <p:sp>
        <p:nvSpPr>
          <p:cNvPr id="6" name="文本框 5"/>
          <p:cNvSpPr txBox="1"/>
          <p:nvPr/>
        </p:nvSpPr>
        <p:spPr>
          <a:xfrm>
            <a:off x="5521325" y="3044825"/>
            <a:ext cx="6638925" cy="645160"/>
          </a:xfrm>
          <a:prstGeom prst="rect">
            <a:avLst/>
          </a:prstGeom>
          <a:noFill/>
        </p:spPr>
        <p:txBody>
          <a:bodyPr wrap="square" rtlCol="0">
            <a:spAutoFit/>
          </a:bodyPr>
          <a:lstStyle/>
          <a:p>
            <a:r>
              <a:rPr lang="zh-CN" altLang="en-US" sz="3600" dirty="0">
                <a:solidFill>
                  <a:srgbClr val="00E4CE"/>
                </a:solidFill>
                <a:latin typeface="微软雅黑" panose="020B0503020204020204" pitchFamily="34" charset="-122"/>
                <a:ea typeface="微软雅黑" panose="020B0503020204020204" pitchFamily="34" charset="-122"/>
              </a:rPr>
              <a:t>Multimedia conference room</a:t>
            </a:r>
            <a:endParaRPr lang="zh-CN" altLang="en-US" sz="3600" dirty="0">
              <a:solidFill>
                <a:srgbClr val="00E4CE"/>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5677535" y="3815715"/>
            <a:ext cx="6276975" cy="0"/>
          </a:xfrm>
          <a:prstGeom prst="line">
            <a:avLst/>
          </a:prstGeom>
          <a:ln>
            <a:solidFill>
              <a:srgbClr val="00E4C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平行四边形 8"/>
          <p:cNvSpPr/>
          <p:nvPr/>
        </p:nvSpPr>
        <p:spPr>
          <a:xfrm flipH="1">
            <a:off x="-1894371" y="1"/>
            <a:ext cx="5368413" cy="6843250"/>
          </a:xfrm>
          <a:prstGeom prst="parallelogram">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C:\Users\Arvin\Desktop\图片6.png图片6"/>
          <p:cNvPicPr>
            <a:picLocks noChangeAspect="1"/>
          </p:cNvPicPr>
          <p:nvPr/>
        </p:nvPicPr>
        <p:blipFill>
          <a:blip r:embed="rId1"/>
          <a:srcRect/>
          <a:stretch>
            <a:fillRect/>
          </a:stretch>
        </p:blipFill>
        <p:spPr>
          <a:xfrm>
            <a:off x="47625" y="1784668"/>
            <a:ext cx="5420360" cy="3608705"/>
          </a:xfrm>
          <a:prstGeom prst="rect">
            <a:avLst/>
          </a:prstGeom>
        </p:spPr>
      </p:pic>
      <p:sp>
        <p:nvSpPr>
          <p:cNvPr id="6" name="文本框 5"/>
          <p:cNvSpPr txBox="1"/>
          <p:nvPr/>
        </p:nvSpPr>
        <p:spPr>
          <a:xfrm>
            <a:off x="5704840" y="3044825"/>
            <a:ext cx="6353175" cy="706755"/>
          </a:xfrm>
          <a:prstGeom prst="rect">
            <a:avLst/>
          </a:prstGeom>
          <a:noFill/>
        </p:spPr>
        <p:txBody>
          <a:bodyPr wrap="square" rtlCol="0">
            <a:spAutoFit/>
          </a:bodyPr>
          <a:lstStyle/>
          <a:p>
            <a:r>
              <a:rPr lang="zh-CN" altLang="en-US" sz="4000" dirty="0">
                <a:solidFill>
                  <a:srgbClr val="00E4CE"/>
                </a:solidFill>
                <a:latin typeface="微软雅黑" panose="020B0503020204020204" pitchFamily="34" charset="-122"/>
                <a:ea typeface="微软雅黑" panose="020B0503020204020204" pitchFamily="34" charset="-122"/>
              </a:rPr>
              <a:t>Training computer room</a:t>
            </a:r>
            <a:endParaRPr lang="zh-CN" altLang="en-US" sz="4000" dirty="0">
              <a:solidFill>
                <a:srgbClr val="00E4CE"/>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V="1">
            <a:off x="5904865" y="3773805"/>
            <a:ext cx="5771515" cy="50165"/>
          </a:xfrm>
          <a:prstGeom prst="line">
            <a:avLst/>
          </a:prstGeom>
          <a:ln>
            <a:solidFill>
              <a:srgbClr val="00E4C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平行四边形 8"/>
          <p:cNvSpPr/>
          <p:nvPr/>
        </p:nvSpPr>
        <p:spPr>
          <a:xfrm flipH="1">
            <a:off x="-1894371" y="1"/>
            <a:ext cx="5368413" cy="6843250"/>
          </a:xfrm>
          <a:prstGeom prst="parallelogram">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C:\Users\Arvin\Desktop\图片5.png图片5"/>
          <p:cNvPicPr>
            <a:picLocks noChangeAspect="1"/>
          </p:cNvPicPr>
          <p:nvPr/>
        </p:nvPicPr>
        <p:blipFill>
          <a:blip r:embed="rId1"/>
          <a:srcRect/>
          <a:stretch>
            <a:fillRect/>
          </a:stretch>
        </p:blipFill>
        <p:spPr>
          <a:xfrm>
            <a:off x="52070" y="1567180"/>
            <a:ext cx="5292725" cy="4060825"/>
          </a:xfrm>
          <a:prstGeom prst="rect">
            <a:avLst/>
          </a:prstGeom>
        </p:spPr>
      </p:pic>
      <p:sp>
        <p:nvSpPr>
          <p:cNvPr id="6" name="文本框 5"/>
          <p:cNvSpPr txBox="1"/>
          <p:nvPr/>
        </p:nvSpPr>
        <p:spPr>
          <a:xfrm>
            <a:off x="5965825" y="3044825"/>
            <a:ext cx="5502910" cy="706755"/>
          </a:xfrm>
          <a:prstGeom prst="rect">
            <a:avLst/>
          </a:prstGeom>
          <a:noFill/>
        </p:spPr>
        <p:txBody>
          <a:bodyPr wrap="square" rtlCol="0">
            <a:spAutoFit/>
          </a:bodyPr>
          <a:lstStyle/>
          <a:p>
            <a:r>
              <a:rPr lang="zh-CN" altLang="en-US" sz="4000" dirty="0">
                <a:solidFill>
                  <a:srgbClr val="00E4CE"/>
                </a:solidFill>
                <a:latin typeface="微软雅黑" panose="020B0503020204020204" pitchFamily="34" charset="-122"/>
                <a:ea typeface="微软雅黑" panose="020B0503020204020204" pitchFamily="34" charset="-122"/>
              </a:rPr>
              <a:t>Corporate office</a:t>
            </a:r>
            <a:endParaRPr lang="zh-CN" altLang="en-US" sz="4000" dirty="0">
              <a:solidFill>
                <a:srgbClr val="00E4CE"/>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132830" y="3776345"/>
            <a:ext cx="3808095" cy="5715"/>
          </a:xfrm>
          <a:prstGeom prst="line">
            <a:avLst/>
          </a:prstGeom>
          <a:ln>
            <a:solidFill>
              <a:srgbClr val="00E4C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4" name="矩形 3"/>
          <p:cNvSpPr/>
          <p:nvPr/>
        </p:nvSpPr>
        <p:spPr>
          <a:xfrm>
            <a:off x="0" y="6096000"/>
            <a:ext cx="12192000" cy="762000"/>
          </a:xfrm>
          <a:prstGeom prst="rect">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667000" y="2567214"/>
            <a:ext cx="6858000" cy="707886"/>
          </a:xfrm>
          <a:prstGeom prst="rect">
            <a:avLst/>
          </a:prstGeom>
          <a:noFill/>
        </p:spPr>
        <p:txBody>
          <a:bodyPr wrap="squar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THANK YOU</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784742" y="1280160"/>
            <a:ext cx="585102" cy="434340"/>
          </a:xfrm>
          <a:prstGeom prst="parallelogram">
            <a:avLst>
              <a:gd name="adj" fmla="val 34320"/>
            </a:avLst>
          </a:pr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41520" y="3095112"/>
            <a:ext cx="3108960" cy="285157"/>
          </a:xfrm>
          <a:prstGeom prst="rect">
            <a:avLst/>
          </a:prstGeom>
          <a:solidFill>
            <a:srgbClr val="1D273B"/>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endCxn id="12" idx="3"/>
          </p:cNvCxnSpPr>
          <p:nvPr/>
        </p:nvCxnSpPr>
        <p:spPr>
          <a:xfrm>
            <a:off x="4541520" y="3237230"/>
            <a:ext cx="3108960" cy="635"/>
          </a:xfrm>
          <a:prstGeom prst="line">
            <a:avLst/>
          </a:prstGeom>
          <a:ln w="25400">
            <a:solidFill>
              <a:srgbClr val="00E4CE"/>
            </a:solidFill>
          </a:ln>
        </p:spPr>
        <p:style>
          <a:lnRef idx="1">
            <a:schemeClr val="accent1"/>
          </a:lnRef>
          <a:fillRef idx="0">
            <a:schemeClr val="accent1"/>
          </a:fillRef>
          <a:effectRef idx="0">
            <a:schemeClr val="accent1"/>
          </a:effectRef>
          <a:fontRef idx="minor">
            <a:schemeClr val="tx1"/>
          </a:fontRef>
        </p:style>
      </p:cxnSp>
      <p:sp>
        <p:nvSpPr>
          <p:cNvPr id="19" name="矩形 9"/>
          <p:cNvSpPr/>
          <p:nvPr/>
        </p:nvSpPr>
        <p:spPr>
          <a:xfrm flipV="1">
            <a:off x="5660231" y="1331116"/>
            <a:ext cx="552450" cy="382131"/>
          </a:xfrm>
          <a:prstGeom prst="parallelogram">
            <a:avLst>
              <a:gd name="adj" fmla="val 3432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t="12749"/>
          <a:stretch>
            <a:fillRect/>
          </a:stretch>
        </p:blipFill>
        <p:spPr>
          <a:xfrm>
            <a:off x="0" y="-1"/>
            <a:ext cx="12192000" cy="6858001"/>
          </a:xfrm>
          <a:prstGeom prst="rect">
            <a:avLst/>
          </a:prstGeom>
        </p:spPr>
      </p:pic>
      <p:sp>
        <p:nvSpPr>
          <p:cNvPr id="12" name="矩形 11"/>
          <p:cNvSpPr/>
          <p:nvPr/>
        </p:nvSpPr>
        <p:spPr>
          <a:xfrm>
            <a:off x="0" y="0"/>
            <a:ext cx="12192000" cy="6858000"/>
          </a:xfrm>
          <a:prstGeom prst="rect">
            <a:avLst/>
          </a:prstGeom>
          <a:gradFill flip="none" rotWithShape="1">
            <a:gsLst>
              <a:gs pos="41000">
                <a:srgbClr val="1D273B">
                  <a:alpha val="60000"/>
                </a:srgbClr>
              </a:gs>
              <a:gs pos="100000">
                <a:srgbClr val="1D273B"/>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325734" y="2553029"/>
            <a:ext cx="698934" cy="1627077"/>
          </a:xfrm>
          <a:custGeom>
            <a:avLst/>
            <a:gdLst/>
            <a:ahLst/>
            <a:cxnLst/>
            <a:rect l="l" t="t" r="r" b="b"/>
            <a:pathLst>
              <a:path w="698934" h="1627077">
                <a:moveTo>
                  <a:pt x="487198" y="0"/>
                </a:moveTo>
                <a:lnTo>
                  <a:pt x="698934" y="0"/>
                </a:lnTo>
                <a:lnTo>
                  <a:pt x="698934" y="1627077"/>
                </a:lnTo>
                <a:lnTo>
                  <a:pt x="364885" y="1627077"/>
                </a:lnTo>
                <a:lnTo>
                  <a:pt x="364885" y="374135"/>
                </a:lnTo>
                <a:cubicBezTo>
                  <a:pt x="323771" y="409767"/>
                  <a:pt x="267582" y="441801"/>
                  <a:pt x="196318" y="470238"/>
                </a:cubicBezTo>
                <a:cubicBezTo>
                  <a:pt x="125055" y="498675"/>
                  <a:pt x="59615" y="516320"/>
                  <a:pt x="0" y="523172"/>
                </a:cubicBezTo>
                <a:lnTo>
                  <a:pt x="0" y="238460"/>
                </a:lnTo>
                <a:cubicBezTo>
                  <a:pt x="187753" y="183641"/>
                  <a:pt x="350152" y="104155"/>
                  <a:pt x="487198" y="0"/>
                </a:cubicBezTo>
                <a:close/>
              </a:path>
            </a:pathLst>
          </a:custGeom>
          <a:solidFill>
            <a:srgbClr val="00E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a:off x="1916243" y="2561251"/>
            <a:ext cx="1140908" cy="1646607"/>
          </a:xfrm>
          <a:custGeom>
            <a:avLst/>
            <a:gdLst/>
            <a:ahLst/>
            <a:cxnLst/>
            <a:rect l="l" t="t" r="r" b="b"/>
            <a:pathLst>
              <a:path w="1140908" h="1646607">
                <a:moveTo>
                  <a:pt x="592039" y="0"/>
                </a:moveTo>
                <a:cubicBezTo>
                  <a:pt x="957951" y="0"/>
                  <a:pt x="1140908" y="270666"/>
                  <a:pt x="1140908" y="811997"/>
                </a:cubicBezTo>
                <a:cubicBezTo>
                  <a:pt x="1140908" y="1078552"/>
                  <a:pt x="1091229" y="1284292"/>
                  <a:pt x="991870" y="1429218"/>
                </a:cubicBezTo>
                <a:cubicBezTo>
                  <a:pt x="892512" y="1574144"/>
                  <a:pt x="748956" y="1646607"/>
                  <a:pt x="561203" y="1646607"/>
                </a:cubicBezTo>
                <a:cubicBezTo>
                  <a:pt x="187068" y="1646607"/>
                  <a:pt x="0" y="1380738"/>
                  <a:pt x="0" y="849000"/>
                </a:cubicBezTo>
                <a:cubicBezTo>
                  <a:pt x="0" y="573538"/>
                  <a:pt x="50708" y="363172"/>
                  <a:pt x="152121" y="217903"/>
                </a:cubicBezTo>
                <a:cubicBezTo>
                  <a:pt x="253535" y="72635"/>
                  <a:pt x="400175" y="0"/>
                  <a:pt x="592039" y="0"/>
                </a:cubicBezTo>
                <a:close/>
                <a:moveTo>
                  <a:pt x="577649" y="254906"/>
                </a:moveTo>
                <a:cubicBezTo>
                  <a:pt x="416620" y="254906"/>
                  <a:pt x="336106" y="450196"/>
                  <a:pt x="336106" y="840777"/>
                </a:cubicBezTo>
                <a:cubicBezTo>
                  <a:pt x="336106" y="1208060"/>
                  <a:pt x="414564" y="1391702"/>
                  <a:pt x="571482" y="1391702"/>
                </a:cubicBezTo>
                <a:cubicBezTo>
                  <a:pt x="725659" y="1391702"/>
                  <a:pt x="802747" y="1202578"/>
                  <a:pt x="802747" y="824332"/>
                </a:cubicBezTo>
                <a:cubicBezTo>
                  <a:pt x="802747" y="444714"/>
                  <a:pt x="727714" y="254906"/>
                  <a:pt x="577649" y="2549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148076" y="2495550"/>
            <a:ext cx="3973142" cy="1866898"/>
          </a:xfrm>
          <a:prstGeom prst="parallelogram">
            <a:avLst>
              <a:gd name="adj" fmla="val 90384"/>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a:off x="5121275" y="3014345"/>
            <a:ext cx="6876415" cy="768350"/>
          </a:xfrm>
          <a:prstGeom prst="rect">
            <a:avLst/>
          </a:prstGeom>
          <a:noFill/>
        </p:spPr>
        <p:txBody>
          <a:bodyPr wrap="square" rtlCol="0">
            <a:spAutoFit/>
          </a:bodyPr>
          <a:lstStyle/>
          <a:p>
            <a:r>
              <a:rPr lang="zh-CN" altLang="en-US" sz="4400" b="1" dirty="0">
                <a:solidFill>
                  <a:srgbClr val="00E4CE"/>
                </a:solidFill>
                <a:latin typeface="微软雅黑" panose="020B0503020204020204" pitchFamily="34" charset="-122"/>
                <a:ea typeface="微软雅黑" panose="020B0503020204020204" pitchFamily="34" charset="-122"/>
                <a:sym typeface="+mn-ea"/>
              </a:rPr>
              <a:t>Product Introduction</a:t>
            </a:r>
            <a:endParaRPr lang="zh-CN" altLang="en-US" sz="4400" b="1" dirty="0">
              <a:solidFill>
                <a:srgbClr val="00E4CE"/>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19" name="矩形 9"/>
          <p:cNvSpPr/>
          <p:nvPr/>
        </p:nvSpPr>
        <p:spPr>
          <a:xfrm>
            <a:off x="3578507" y="-1597411"/>
            <a:ext cx="16204930" cy="12029440"/>
          </a:xfrm>
          <a:prstGeom prst="parallelogram">
            <a:avLst>
              <a:gd name="adj" fmla="val 34320"/>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12" b="29722"/>
          <a:stretch>
            <a:fillRect/>
          </a:stretch>
        </p:blipFill>
        <p:spPr>
          <a:xfrm>
            <a:off x="703792" y="704850"/>
            <a:ext cx="10784417" cy="5448300"/>
          </a:xfrm>
          <a:prstGeom prst="rect">
            <a:avLst/>
          </a:prstGeom>
        </p:spPr>
      </p:pic>
      <p:sp>
        <p:nvSpPr>
          <p:cNvPr id="6" name="矩形 5"/>
          <p:cNvSpPr/>
          <p:nvPr/>
        </p:nvSpPr>
        <p:spPr>
          <a:xfrm>
            <a:off x="703792" y="704850"/>
            <a:ext cx="5392208" cy="5448300"/>
          </a:xfrm>
          <a:prstGeom prst="rect">
            <a:avLst/>
          </a:prstGeom>
          <a:solidFill>
            <a:srgbClr val="1D273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96001" y="704850"/>
            <a:ext cx="5392208" cy="5448300"/>
          </a:xfrm>
          <a:prstGeom prst="rect">
            <a:avLst/>
          </a:prstGeom>
          <a:gradFill flip="none" rotWithShape="1">
            <a:gsLst>
              <a:gs pos="100000">
                <a:srgbClr val="00E4CE">
                  <a:alpha val="80000"/>
                </a:srgbClr>
              </a:gs>
              <a:gs pos="58000">
                <a:srgbClr val="00E4CE">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08762" y="1347602"/>
            <a:ext cx="4491938" cy="583565"/>
          </a:xfrm>
          <a:prstGeom prst="rect">
            <a:avLst/>
          </a:prstGeom>
          <a:noFill/>
        </p:spPr>
        <p:txBody>
          <a:bodyPr wrap="square" rtlCol="0">
            <a:spAutoFit/>
          </a:bodyPr>
          <a:lstStyle/>
          <a:p>
            <a:r>
              <a:rPr lang="zh-CN" altLang="en-US" sz="3200" dirty="0">
                <a:solidFill>
                  <a:srgbClr val="00E4CE"/>
                </a:solidFill>
                <a:latin typeface="微软雅黑" panose="020B0503020204020204" pitchFamily="34" charset="-122"/>
                <a:ea typeface="微软雅黑" panose="020B0503020204020204" pitchFamily="34" charset="-122"/>
                <a:sym typeface="+mn-ea"/>
              </a:rPr>
              <a:t>Product Introduction</a:t>
            </a:r>
            <a:endParaRPr lang="zh-CN" altLang="en-US" sz="3200" dirty="0">
              <a:solidFill>
                <a:srgbClr val="00E4CE"/>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flipV="1">
            <a:off x="1222375" y="2113915"/>
            <a:ext cx="4093210" cy="1905"/>
          </a:xfrm>
          <a:prstGeom prst="line">
            <a:avLst/>
          </a:prstGeom>
          <a:ln>
            <a:solidFill>
              <a:srgbClr val="00E4CE"/>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8762" y="2366232"/>
            <a:ext cx="4491938" cy="3080385"/>
          </a:xfrm>
          <a:prstGeom prst="rect">
            <a:avLst/>
          </a:prstGeom>
          <a:noFill/>
        </p:spPr>
        <p:txBody>
          <a:bodyPr wrap="square" rtlCol="0">
            <a:spAutoFit/>
          </a:bodyPr>
          <a:lstStyle/>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mn-ea"/>
              </a:rPr>
              <a:t>       System recovery Rx v11.0 is a computer data protection management software, which solves data security and management issues for personal, school, enterprise and many other places where computers are available. This solution provides users with optimal data security protection mechanism and network control management scheme.</a:t>
            </a:r>
            <a:endParaRPr lang="en-US" altLang="zh-CN"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t="7836" b="7834"/>
          <a:stretch>
            <a:fillRect/>
          </a:stretch>
        </p:blipFill>
        <p:spPr>
          <a:xfrm>
            <a:off x="0" y="0"/>
            <a:ext cx="12192000" cy="6858000"/>
          </a:xfrm>
          <a:prstGeom prst="rect">
            <a:avLst/>
          </a:prstGeom>
        </p:spPr>
      </p:pic>
      <p:sp>
        <p:nvSpPr>
          <p:cNvPr id="12" name="矩形 11"/>
          <p:cNvSpPr/>
          <p:nvPr/>
        </p:nvSpPr>
        <p:spPr>
          <a:xfrm>
            <a:off x="0" y="0"/>
            <a:ext cx="12192000" cy="6858000"/>
          </a:xfrm>
          <a:prstGeom prst="rect">
            <a:avLst/>
          </a:prstGeom>
          <a:gradFill flip="none" rotWithShape="1">
            <a:gsLst>
              <a:gs pos="0">
                <a:srgbClr val="1D273B">
                  <a:alpha val="60000"/>
                </a:srgbClr>
              </a:gs>
              <a:gs pos="100000">
                <a:srgbClr val="1D273B"/>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a:off x="1916243" y="2561251"/>
            <a:ext cx="1140908" cy="1646607"/>
          </a:xfrm>
          <a:custGeom>
            <a:avLst/>
            <a:gdLst/>
            <a:ahLst/>
            <a:cxnLst/>
            <a:rect l="l" t="t" r="r" b="b"/>
            <a:pathLst>
              <a:path w="1140908" h="1646607">
                <a:moveTo>
                  <a:pt x="592039" y="0"/>
                </a:moveTo>
                <a:cubicBezTo>
                  <a:pt x="957951" y="0"/>
                  <a:pt x="1140908" y="270666"/>
                  <a:pt x="1140908" y="811997"/>
                </a:cubicBezTo>
                <a:cubicBezTo>
                  <a:pt x="1140908" y="1078552"/>
                  <a:pt x="1091229" y="1284292"/>
                  <a:pt x="991870" y="1429218"/>
                </a:cubicBezTo>
                <a:cubicBezTo>
                  <a:pt x="892512" y="1574144"/>
                  <a:pt x="748956" y="1646607"/>
                  <a:pt x="561203" y="1646607"/>
                </a:cubicBezTo>
                <a:cubicBezTo>
                  <a:pt x="187068" y="1646607"/>
                  <a:pt x="0" y="1380738"/>
                  <a:pt x="0" y="849000"/>
                </a:cubicBezTo>
                <a:cubicBezTo>
                  <a:pt x="0" y="573538"/>
                  <a:pt x="50708" y="363172"/>
                  <a:pt x="152121" y="217903"/>
                </a:cubicBezTo>
                <a:cubicBezTo>
                  <a:pt x="253535" y="72635"/>
                  <a:pt x="400175" y="0"/>
                  <a:pt x="592039" y="0"/>
                </a:cubicBezTo>
                <a:close/>
                <a:moveTo>
                  <a:pt x="577649" y="254906"/>
                </a:moveTo>
                <a:cubicBezTo>
                  <a:pt x="416620" y="254906"/>
                  <a:pt x="336106" y="450196"/>
                  <a:pt x="336106" y="840777"/>
                </a:cubicBezTo>
                <a:cubicBezTo>
                  <a:pt x="336106" y="1208060"/>
                  <a:pt x="414564" y="1391702"/>
                  <a:pt x="571482" y="1391702"/>
                </a:cubicBezTo>
                <a:cubicBezTo>
                  <a:pt x="725659" y="1391702"/>
                  <a:pt x="802747" y="1202578"/>
                  <a:pt x="802747" y="824332"/>
                </a:cubicBezTo>
                <a:cubicBezTo>
                  <a:pt x="802747" y="444714"/>
                  <a:pt x="727714" y="254906"/>
                  <a:pt x="577649" y="2549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148076" y="2495550"/>
            <a:ext cx="3973142" cy="1866898"/>
          </a:xfrm>
          <a:prstGeom prst="parallelogram">
            <a:avLst>
              <a:gd name="adj" fmla="val 90384"/>
            </a:avLst>
          </a:prstGeom>
          <a:noFill/>
          <a:ln>
            <a:solidFill>
              <a:srgbClr val="00E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a:off x="5121275" y="3013710"/>
            <a:ext cx="6943725" cy="768350"/>
          </a:xfrm>
          <a:prstGeom prst="rect">
            <a:avLst/>
          </a:prstGeom>
          <a:noFill/>
        </p:spPr>
        <p:txBody>
          <a:bodyPr wrap="square" rtlCol="0">
            <a:spAutoFit/>
          </a:bodyPr>
          <a:lstStyle/>
          <a:p>
            <a:r>
              <a:rPr lang="zh-CN" altLang="en-US" sz="4400" b="1" dirty="0">
                <a:solidFill>
                  <a:srgbClr val="00E4CE"/>
                </a:solidFill>
                <a:latin typeface="微软雅黑" panose="020B0503020204020204" pitchFamily="34" charset="-122"/>
                <a:ea typeface="微软雅黑" panose="020B0503020204020204" pitchFamily="34" charset="-122"/>
                <a:sym typeface="+mn-ea"/>
              </a:rPr>
              <a:t>Function Introduction</a:t>
            </a:r>
            <a:endParaRPr lang="zh-CN" altLang="en-US" sz="4400" b="1" dirty="0">
              <a:solidFill>
                <a:srgbClr val="00E4CE"/>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57151" y="2105560"/>
            <a:ext cx="1455816" cy="2646878"/>
          </a:xfrm>
          <a:prstGeom prst="rect">
            <a:avLst/>
          </a:prstGeom>
          <a:noFill/>
        </p:spPr>
        <p:txBody>
          <a:bodyPr wrap="square" rtlCol="0">
            <a:spAutoFit/>
          </a:bodyPr>
          <a:lstStyle/>
          <a:p>
            <a:r>
              <a:rPr lang="en-US" altLang="zh-CN" sz="16600" b="1" dirty="0">
                <a:solidFill>
                  <a:srgbClr val="00E4CE"/>
                </a:solidFill>
                <a:latin typeface="微软雅黑" panose="020B0503020204020204" pitchFamily="34" charset="-122"/>
                <a:ea typeface="微软雅黑" panose="020B0503020204020204" pitchFamily="34" charset="-122"/>
              </a:rPr>
              <a:t>2</a:t>
            </a:r>
            <a:endParaRPr lang="zh-CN" altLang="en-US" sz="16600" b="1" dirty="0">
              <a:solidFill>
                <a:srgbClr val="00E4CE"/>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sym typeface="+mn-ea"/>
              </a:rPr>
              <a:t>Function Introduction</a:t>
            </a:r>
            <a:endParaRPr lang="zh-CN" altLang="en-US"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455930" y="2399665"/>
            <a:ext cx="4648200" cy="3571875"/>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endParaRPr lang="zh-CN" altLang="en-US">
              <a:ln w="22225">
                <a:solidFill>
                  <a:schemeClr val="accent2"/>
                </a:solidFill>
                <a:prstDash val="solid"/>
              </a:ln>
              <a:solidFill>
                <a:schemeClr val="accent2">
                  <a:lumMod val="40000"/>
                  <a:lumOff val="60000"/>
                </a:schemeClr>
              </a:solidFill>
              <a:effectLst/>
            </a:endParaRPr>
          </a:p>
        </p:txBody>
      </p:sp>
      <p:sp>
        <p:nvSpPr>
          <p:cNvPr id="7" name="矩形 6"/>
          <p:cNvSpPr/>
          <p:nvPr/>
        </p:nvSpPr>
        <p:spPr>
          <a:xfrm>
            <a:off x="607060" y="2503170"/>
            <a:ext cx="4307205" cy="330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07060" y="2840990"/>
            <a:ext cx="2371090" cy="2524760"/>
          </a:xfrm>
          <a:prstGeom prst="rect">
            <a:avLst/>
          </a:prstGeom>
          <a:noFill/>
        </p:spPr>
        <p:txBody>
          <a:bodyPr wrap="square" rtlCol="0">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mn-ea"/>
              </a:rPr>
              <a:t>Multi partition type support</a:t>
            </a:r>
            <a:endParaRPr lang="zh-CN" altLang="en-US" sz="1200" dirty="0">
              <a:solidFill>
                <a:schemeClr val="bg1"/>
              </a:solidFill>
              <a:latin typeface="微软雅黑" panose="020B0503020204020204" pitchFamily="34" charset="-122"/>
              <a:ea typeface="微软雅黑" panose="020B0503020204020204" pitchFamily="34" charset="-122"/>
              <a:sym typeface="+mn-ea"/>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Dual hard disk protection / restore</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Dual hard disk smart index</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Multiple network card support</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Fast </a:t>
            </a:r>
            <a:r>
              <a:rPr lang="en-US" altLang="zh-CN" sz="1200" dirty="0">
                <a:solidFill>
                  <a:schemeClr val="bg1"/>
                </a:solidFill>
                <a:latin typeface="微软雅黑" panose="020B0503020204020204" pitchFamily="34" charset="-122"/>
                <a:ea typeface="微软雅黑" panose="020B0503020204020204" pitchFamily="34" charset="-122"/>
              </a:rPr>
              <a:t>R</a:t>
            </a:r>
            <a:r>
              <a:rPr lang="zh-CN" altLang="en-US" sz="1200" dirty="0">
                <a:solidFill>
                  <a:schemeClr val="bg1"/>
                </a:solidFill>
                <a:latin typeface="微软雅黑" panose="020B0503020204020204" pitchFamily="34" charset="-122"/>
                <a:ea typeface="微软雅黑" panose="020B0503020204020204" pitchFamily="34" charset="-122"/>
              </a:rPr>
              <a:t>ecovery</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fast </a:t>
            </a:r>
            <a:r>
              <a:rPr lang="en-US" altLang="zh-CN" sz="1200" dirty="0">
                <a:solidFill>
                  <a:schemeClr val="bg1"/>
                </a:solidFill>
                <a:latin typeface="微软雅黑" panose="020B0503020204020204" pitchFamily="34" charset="-122"/>
                <a:ea typeface="微软雅黑" panose="020B0503020204020204" pitchFamily="34" charset="-122"/>
              </a:rPr>
              <a:t>S</a:t>
            </a:r>
            <a:r>
              <a:rPr lang="zh-CN" altLang="en-US" sz="1200" dirty="0">
                <a:solidFill>
                  <a:schemeClr val="bg1"/>
                </a:solidFill>
                <a:latin typeface="微软雅黑" panose="020B0503020204020204" pitchFamily="34" charset="-122"/>
                <a:ea typeface="微软雅黑" panose="020B0503020204020204" pitchFamily="34" charset="-122"/>
              </a:rPr>
              <a:t>ave</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Channel </a:t>
            </a:r>
            <a:r>
              <a:rPr lang="en-US" altLang="zh-CN" sz="1200" dirty="0">
                <a:solidFill>
                  <a:schemeClr val="bg1"/>
                </a:solidFill>
                <a:latin typeface="微软雅黑" panose="020B0503020204020204" pitchFamily="34" charset="-122"/>
                <a:ea typeface="微软雅黑" panose="020B0503020204020204" pitchFamily="34" charset="-122"/>
              </a:rPr>
              <a:t>M</a:t>
            </a:r>
            <a:r>
              <a:rPr lang="zh-CN" altLang="en-US" sz="1200" dirty="0">
                <a:solidFill>
                  <a:schemeClr val="bg1"/>
                </a:solidFill>
                <a:latin typeface="微软雅黑" panose="020B0503020204020204" pitchFamily="34" charset="-122"/>
                <a:ea typeface="微软雅黑" panose="020B0503020204020204" pitchFamily="34" charset="-122"/>
              </a:rPr>
              <a:t>anagement</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F</a:t>
            </a:r>
            <a:r>
              <a:rPr lang="zh-CN" altLang="en-US" sz="1200" dirty="0">
                <a:solidFill>
                  <a:schemeClr val="bg1"/>
                </a:solidFill>
                <a:latin typeface="微软雅黑" panose="020B0503020204020204" pitchFamily="34" charset="-122"/>
                <a:ea typeface="微软雅黑" panose="020B0503020204020204" pitchFamily="34" charset="-122"/>
              </a:rPr>
              <a:t>ile </a:t>
            </a:r>
            <a:r>
              <a:rPr lang="en-US" altLang="zh-CN" sz="1200" dirty="0">
                <a:solidFill>
                  <a:schemeClr val="bg1"/>
                </a:solidFill>
                <a:latin typeface="微软雅黑" panose="020B0503020204020204" pitchFamily="34" charset="-122"/>
                <a:ea typeface="微软雅黑" panose="020B0503020204020204" pitchFamily="34" charset="-122"/>
              </a:rPr>
              <a:t>T</a:t>
            </a:r>
            <a:r>
              <a:rPr lang="zh-CN" altLang="en-US" sz="1200" dirty="0">
                <a:solidFill>
                  <a:schemeClr val="bg1"/>
                </a:solidFill>
                <a:latin typeface="微软雅黑" panose="020B0503020204020204" pitchFamily="34" charset="-122"/>
                <a:ea typeface="微软雅黑" panose="020B0503020204020204" pitchFamily="34" charset="-122"/>
              </a:rPr>
              <a:t>ransfer</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a:t>
            </a:r>
            <a:r>
              <a:rPr lang="zh-CN" altLang="en-US" sz="1200" dirty="0">
                <a:solidFill>
                  <a:schemeClr val="bg1"/>
                </a:solidFill>
                <a:latin typeface="微软雅黑" panose="020B0503020204020204" pitchFamily="34" charset="-122"/>
                <a:ea typeface="微软雅黑" panose="020B0503020204020204" pitchFamily="34" charset="-122"/>
              </a:rPr>
              <a:t>sset </a:t>
            </a:r>
            <a:r>
              <a:rPr lang="en-US" altLang="zh-CN" sz="1200" dirty="0">
                <a:solidFill>
                  <a:schemeClr val="bg1"/>
                </a:solidFill>
                <a:latin typeface="微软雅黑" panose="020B0503020204020204" pitchFamily="34" charset="-122"/>
                <a:ea typeface="微软雅黑" panose="020B0503020204020204" pitchFamily="34" charset="-122"/>
              </a:rPr>
              <a:t>M</a:t>
            </a:r>
            <a:r>
              <a:rPr lang="zh-CN" altLang="en-US" sz="1200" dirty="0">
                <a:solidFill>
                  <a:schemeClr val="bg1"/>
                </a:solidFill>
                <a:latin typeface="微软雅黑" panose="020B0503020204020204" pitchFamily="34" charset="-122"/>
                <a:ea typeface="微软雅黑" panose="020B0503020204020204" pitchFamily="34" charset="-122"/>
              </a:rPr>
              <a:t>anagement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07060" y="2503170"/>
            <a:ext cx="80137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Server</a:t>
            </a:r>
            <a:endParaRPr lang="en-US" altLang="zh-CN" sz="1400" b="1" dirty="0"/>
          </a:p>
        </p:txBody>
      </p:sp>
      <p:sp>
        <p:nvSpPr>
          <p:cNvPr id="6" name="文本框 5"/>
          <p:cNvSpPr txBox="1"/>
          <p:nvPr/>
        </p:nvSpPr>
        <p:spPr>
          <a:xfrm>
            <a:off x="2978785" y="2855595"/>
            <a:ext cx="1936115" cy="2303145"/>
          </a:xfrm>
          <a:prstGeom prst="rect">
            <a:avLst/>
          </a:prstGeom>
          <a:noFill/>
        </p:spPr>
        <p:txBody>
          <a:bodyPr wrap="square" rtlCol="0">
            <a:spAutoFit/>
          </a:bodyPr>
          <a:lstStyle/>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IP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Message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device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Remote operation</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Port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Remote maintenance</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Planning tasks</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Privilege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Online duration</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Custom UI</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descr="Windows 10 x64-2019-12-02-16-40-06_副本"/>
          <p:cNvPicPr>
            <a:picLocks noChangeAspect="1"/>
          </p:cNvPicPr>
          <p:nvPr/>
        </p:nvPicPr>
        <p:blipFill>
          <a:blip r:embed="rId1"/>
          <a:stretch>
            <a:fillRect/>
          </a:stretch>
        </p:blipFill>
        <p:spPr>
          <a:xfrm>
            <a:off x="5104130" y="2399665"/>
            <a:ext cx="6693535" cy="3571875"/>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zh-CN" altLang="en-US" sz="3200" dirty="0">
                <a:solidFill>
                  <a:srgbClr val="00E4CE"/>
                </a:solidFill>
                <a:latin typeface="微软雅黑" panose="020B0503020204020204" pitchFamily="34" charset="-122"/>
                <a:ea typeface="微软雅黑" panose="020B0503020204020204" pitchFamily="34" charset="-122"/>
                <a:sym typeface="+mn-ea"/>
              </a:rPr>
              <a:t>Function Introduction</a:t>
            </a:r>
            <a:endParaRPr lang="zh-CN" altLang="en-US"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2333625" y="2399665"/>
            <a:ext cx="4648200" cy="3571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84755" y="2503170"/>
            <a:ext cx="4307205" cy="330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484755" y="2503170"/>
            <a:ext cx="80137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Clent</a:t>
            </a:r>
            <a:endParaRPr lang="en-US" altLang="zh-CN" sz="1400" b="1" dirty="0"/>
          </a:p>
        </p:txBody>
      </p:sp>
      <p:sp>
        <p:nvSpPr>
          <p:cNvPr id="6" name="文本框 5"/>
          <p:cNvSpPr txBox="1"/>
          <p:nvPr/>
        </p:nvSpPr>
        <p:spPr>
          <a:xfrm>
            <a:off x="4734560" y="2943225"/>
            <a:ext cx="2057400" cy="1639570"/>
          </a:xfrm>
          <a:prstGeom prst="rect">
            <a:avLst/>
          </a:prstGeom>
          <a:noFill/>
        </p:spPr>
        <p:txBody>
          <a:bodyPr wrap="square" rtlCol="0">
            <a:spAutoFit/>
          </a:bodyPr>
          <a:lstStyle/>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Channel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Submit Document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Asset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Network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Message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Planning Tasks</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a:p>
            <a:pPr lvl="0" algn="l">
              <a:lnSpc>
                <a:spcPct val="120000"/>
              </a:lnSpc>
            </a:pPr>
            <a:r>
              <a:rPr lang="en-US" altLang="zh-CN" sz="1200" dirty="0">
                <a:solidFill>
                  <a:schemeClr val="bg1"/>
                </a:solidFill>
                <a:latin typeface="微软雅黑" panose="020B0503020204020204" pitchFamily="34" charset="-122"/>
                <a:ea typeface="微软雅黑" panose="020B0503020204020204" pitchFamily="34" charset="-122"/>
                <a:sym typeface="+mn-ea"/>
              </a:rPr>
              <a:t>Password Management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pic>
        <p:nvPicPr>
          <p:cNvPr id="24" name="图片 23" descr="C:\Users\Arvin\Desktop\微信图片_20191202154728.png微信图片_20191202154728"/>
          <p:cNvPicPr>
            <a:picLocks noChangeAspect="1"/>
          </p:cNvPicPr>
          <p:nvPr/>
        </p:nvPicPr>
        <p:blipFill>
          <a:blip r:embed="rId1"/>
          <a:srcRect/>
          <a:stretch>
            <a:fillRect/>
          </a:stretch>
        </p:blipFill>
        <p:spPr>
          <a:xfrm>
            <a:off x="6981825" y="2399665"/>
            <a:ext cx="2366010" cy="3571875"/>
          </a:xfrm>
          <a:prstGeom prst="rect">
            <a:avLst/>
          </a:prstGeom>
        </p:spPr>
      </p:pic>
      <p:sp>
        <p:nvSpPr>
          <p:cNvPr id="2" name="文本框 1"/>
          <p:cNvSpPr txBox="1"/>
          <p:nvPr/>
        </p:nvSpPr>
        <p:spPr>
          <a:xfrm>
            <a:off x="2476500" y="2809875"/>
            <a:ext cx="2371090" cy="2524760"/>
          </a:xfrm>
          <a:prstGeom prst="rect">
            <a:avLst/>
          </a:prstGeom>
          <a:noFill/>
        </p:spPr>
        <p:txBody>
          <a:bodyPr wrap="square" rtlCol="0">
            <a:spAutoFit/>
          </a:bodyPr>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mn-ea"/>
              </a:rPr>
              <a:t>Multi partition type support</a:t>
            </a:r>
            <a:endParaRPr lang="zh-CN" altLang="en-US" sz="1200" dirty="0">
              <a:solidFill>
                <a:schemeClr val="bg1"/>
              </a:solidFill>
              <a:latin typeface="微软雅黑" panose="020B0503020204020204" pitchFamily="34" charset="-122"/>
              <a:ea typeface="微软雅黑" panose="020B0503020204020204" pitchFamily="34" charset="-122"/>
              <a:sym typeface="+mn-ea"/>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Dual hard disk protection / restore</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Dual hard disk smart index</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Multiple network card support</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Fast </a:t>
            </a:r>
            <a:r>
              <a:rPr lang="en-US" altLang="zh-CN" sz="1200" dirty="0">
                <a:solidFill>
                  <a:schemeClr val="bg1"/>
                </a:solidFill>
                <a:latin typeface="微软雅黑" panose="020B0503020204020204" pitchFamily="34" charset="-122"/>
                <a:ea typeface="微软雅黑" panose="020B0503020204020204" pitchFamily="34" charset="-122"/>
              </a:rPr>
              <a:t>R</a:t>
            </a:r>
            <a:r>
              <a:rPr lang="zh-CN" altLang="en-US" sz="1200" dirty="0">
                <a:solidFill>
                  <a:schemeClr val="bg1"/>
                </a:solidFill>
                <a:latin typeface="微软雅黑" panose="020B0503020204020204" pitchFamily="34" charset="-122"/>
                <a:ea typeface="微软雅黑" panose="020B0503020204020204" pitchFamily="34" charset="-122"/>
              </a:rPr>
              <a:t>ecovery</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fast </a:t>
            </a:r>
            <a:r>
              <a:rPr lang="en-US" altLang="zh-CN" sz="1200" dirty="0">
                <a:solidFill>
                  <a:schemeClr val="bg1"/>
                </a:solidFill>
                <a:latin typeface="微软雅黑" panose="020B0503020204020204" pitchFamily="34" charset="-122"/>
                <a:ea typeface="微软雅黑" panose="020B0503020204020204" pitchFamily="34" charset="-122"/>
              </a:rPr>
              <a:t>S</a:t>
            </a:r>
            <a:r>
              <a:rPr lang="zh-CN" altLang="en-US" sz="1200" dirty="0">
                <a:solidFill>
                  <a:schemeClr val="bg1"/>
                </a:solidFill>
                <a:latin typeface="微软雅黑" panose="020B0503020204020204" pitchFamily="34" charset="-122"/>
                <a:ea typeface="微软雅黑" panose="020B0503020204020204" pitchFamily="34" charset="-122"/>
              </a:rPr>
              <a:t>ave</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Channel </a:t>
            </a:r>
            <a:r>
              <a:rPr lang="en-US" altLang="zh-CN" sz="1200" dirty="0">
                <a:solidFill>
                  <a:schemeClr val="bg1"/>
                </a:solidFill>
                <a:latin typeface="微软雅黑" panose="020B0503020204020204" pitchFamily="34" charset="-122"/>
                <a:ea typeface="微软雅黑" panose="020B0503020204020204" pitchFamily="34" charset="-122"/>
              </a:rPr>
              <a:t>M</a:t>
            </a:r>
            <a:r>
              <a:rPr lang="zh-CN" altLang="en-US" sz="1200" dirty="0">
                <a:solidFill>
                  <a:schemeClr val="bg1"/>
                </a:solidFill>
                <a:latin typeface="微软雅黑" panose="020B0503020204020204" pitchFamily="34" charset="-122"/>
                <a:ea typeface="微软雅黑" panose="020B0503020204020204" pitchFamily="34" charset="-122"/>
              </a:rPr>
              <a:t>anagement</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F</a:t>
            </a:r>
            <a:r>
              <a:rPr lang="zh-CN" altLang="en-US" sz="1200" dirty="0">
                <a:solidFill>
                  <a:schemeClr val="bg1"/>
                </a:solidFill>
                <a:latin typeface="微软雅黑" panose="020B0503020204020204" pitchFamily="34" charset="-122"/>
                <a:ea typeface="微软雅黑" panose="020B0503020204020204" pitchFamily="34" charset="-122"/>
              </a:rPr>
              <a:t>ile </a:t>
            </a:r>
            <a:r>
              <a:rPr lang="en-US" altLang="zh-CN" sz="1200" dirty="0">
                <a:solidFill>
                  <a:schemeClr val="bg1"/>
                </a:solidFill>
                <a:latin typeface="微软雅黑" panose="020B0503020204020204" pitchFamily="34" charset="-122"/>
                <a:ea typeface="微软雅黑" panose="020B0503020204020204" pitchFamily="34" charset="-122"/>
              </a:rPr>
              <a:t>T</a:t>
            </a:r>
            <a:r>
              <a:rPr lang="zh-CN" altLang="en-US" sz="1200" dirty="0">
                <a:solidFill>
                  <a:schemeClr val="bg1"/>
                </a:solidFill>
                <a:latin typeface="微软雅黑" panose="020B0503020204020204" pitchFamily="34" charset="-122"/>
                <a:ea typeface="微软雅黑" panose="020B0503020204020204" pitchFamily="34" charset="-122"/>
              </a:rPr>
              <a:t>ransfer</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a:t>
            </a:r>
            <a:r>
              <a:rPr lang="zh-CN" altLang="en-US" sz="1200" dirty="0">
                <a:solidFill>
                  <a:schemeClr val="bg1"/>
                </a:solidFill>
                <a:latin typeface="微软雅黑" panose="020B0503020204020204" pitchFamily="34" charset="-122"/>
                <a:ea typeface="微软雅黑" panose="020B0503020204020204" pitchFamily="34" charset="-122"/>
              </a:rPr>
              <a:t>sset </a:t>
            </a:r>
            <a:r>
              <a:rPr lang="en-US" altLang="zh-CN" sz="1200" dirty="0">
                <a:solidFill>
                  <a:schemeClr val="bg1"/>
                </a:solidFill>
                <a:latin typeface="微软雅黑" panose="020B0503020204020204" pitchFamily="34" charset="-122"/>
                <a:ea typeface="微软雅黑" panose="020B0503020204020204" pitchFamily="34" charset="-122"/>
              </a:rPr>
              <a:t>M</a:t>
            </a:r>
            <a:r>
              <a:rPr lang="zh-CN" altLang="en-US" sz="1200" dirty="0">
                <a:solidFill>
                  <a:schemeClr val="bg1"/>
                </a:solidFill>
                <a:latin typeface="微软雅黑" panose="020B0503020204020204" pitchFamily="34" charset="-122"/>
                <a:ea typeface="微软雅黑" panose="020B0503020204020204" pitchFamily="34" charset="-122"/>
              </a:rPr>
              <a:t>anagement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en-US" altLang="zh-CN" sz="3200" dirty="0">
                <a:solidFill>
                  <a:srgbClr val="00E4CE"/>
                </a:solidFill>
                <a:latin typeface="微软雅黑" panose="020B0503020204020204" pitchFamily="34" charset="-122"/>
                <a:ea typeface="微软雅黑" panose="020B0503020204020204" pitchFamily="34" charset="-122"/>
                <a:sym typeface="+mn-ea"/>
              </a:rPr>
              <a:t>File Transfer</a:t>
            </a:r>
            <a:endParaRPr lang="en-US" altLang="zh-CN"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483360" y="2399665"/>
            <a:ext cx="4648200" cy="3571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34490" y="2503170"/>
            <a:ext cx="4307205" cy="330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634490" y="2503170"/>
            <a:ext cx="355981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File Transfer</a:t>
            </a:r>
            <a:endParaRPr lang="en-US" altLang="zh-CN" sz="1400" b="1" dirty="0"/>
          </a:p>
        </p:txBody>
      </p:sp>
      <p:sp>
        <p:nvSpPr>
          <p:cNvPr id="2" name="文本框 1"/>
          <p:cNvSpPr txBox="1"/>
          <p:nvPr/>
        </p:nvSpPr>
        <p:spPr>
          <a:xfrm>
            <a:off x="1626235" y="2809875"/>
            <a:ext cx="4314825" cy="533400"/>
          </a:xfrm>
          <a:prstGeom prst="rect">
            <a:avLst/>
          </a:prstGeom>
          <a:noFill/>
        </p:spPr>
        <p:txBody>
          <a:bodyPr wrap="square" rtlCol="0">
            <a:spAutoFit/>
          </a:bodyPr>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The user can send files to the controlled end in batches through the master terminal.</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3" name="图片 2" descr="QQ截图20191128160940"/>
          <p:cNvPicPr>
            <a:picLocks noChangeAspect="1"/>
          </p:cNvPicPr>
          <p:nvPr/>
        </p:nvPicPr>
        <p:blipFill>
          <a:blip r:embed="rId1"/>
          <a:stretch>
            <a:fillRect/>
          </a:stretch>
        </p:blipFill>
        <p:spPr>
          <a:xfrm>
            <a:off x="6131560" y="2399665"/>
            <a:ext cx="4545965" cy="3572510"/>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D273B"/>
        </a:solidFill>
        <a:effectLst/>
      </p:bgPr>
    </p:bg>
    <p:spTree>
      <p:nvGrpSpPr>
        <p:cNvPr id="1" name=""/>
        <p:cNvGrpSpPr/>
        <p:nvPr/>
      </p:nvGrpSpPr>
      <p:grpSpPr>
        <a:xfrm>
          <a:off x="0" y="0"/>
          <a:ext cx="0" cy="0"/>
          <a:chOff x="0" y="0"/>
          <a:chExt cx="0" cy="0"/>
        </a:xfrm>
      </p:grpSpPr>
      <p:sp>
        <p:nvSpPr>
          <p:cNvPr id="9" name="文本框 8"/>
          <p:cNvSpPr txBox="1"/>
          <p:nvPr/>
        </p:nvSpPr>
        <p:spPr>
          <a:xfrm>
            <a:off x="3850031" y="595403"/>
            <a:ext cx="4491938" cy="583565"/>
          </a:xfrm>
          <a:prstGeom prst="rect">
            <a:avLst/>
          </a:prstGeom>
          <a:noFill/>
        </p:spPr>
        <p:txBody>
          <a:bodyPr wrap="square" rtlCol="0">
            <a:spAutoFit/>
          </a:bodyPr>
          <a:lstStyle/>
          <a:p>
            <a:pPr algn="ctr"/>
            <a:r>
              <a:rPr lang="en-US" altLang="zh-CN" sz="3200" dirty="0">
                <a:solidFill>
                  <a:srgbClr val="00E4CE"/>
                </a:solidFill>
                <a:latin typeface="微软雅黑" panose="020B0503020204020204" pitchFamily="34" charset="-122"/>
                <a:ea typeface="微软雅黑" panose="020B0503020204020204" pitchFamily="34" charset="-122"/>
                <a:sym typeface="+mn-ea"/>
              </a:rPr>
              <a:t>Send Message</a:t>
            </a:r>
            <a:endParaRPr lang="en-US" altLang="zh-CN" sz="3200" dirty="0">
              <a:solidFill>
                <a:srgbClr val="00E4CE"/>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930275" y="2399665"/>
            <a:ext cx="4648200" cy="3571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81405" y="2503170"/>
            <a:ext cx="4307205" cy="330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81405" y="2503170"/>
            <a:ext cx="3559810" cy="306705"/>
          </a:xfrm>
          <a:prstGeom prst="rect">
            <a:avLst/>
          </a:prstGeom>
          <a:noFill/>
        </p:spPr>
        <p:txBody>
          <a:bodyPr wrap="square" rtlCol="0">
            <a:spAutoFit/>
          </a:bodyPr>
          <a:lstStyle>
            <a:defPPr>
              <a:defRPr lang="zh-CN"/>
            </a:defPPr>
            <a:lvl1pPr>
              <a:defRPr sz="2800">
                <a:solidFill>
                  <a:schemeClr val="bg1"/>
                </a:solidFill>
                <a:latin typeface="微软雅黑" panose="020B0503020204020204" pitchFamily="34" charset="-122"/>
                <a:ea typeface="微软雅黑" panose="020B0503020204020204" pitchFamily="34" charset="-122"/>
              </a:defRPr>
            </a:lvl1pPr>
          </a:lstStyle>
          <a:p>
            <a:r>
              <a:rPr lang="en-US" altLang="zh-CN" sz="1400" b="1" dirty="0"/>
              <a:t>Send Message</a:t>
            </a:r>
            <a:endParaRPr lang="en-US" altLang="zh-CN" sz="1400" b="1" dirty="0"/>
          </a:p>
        </p:txBody>
      </p:sp>
      <p:sp>
        <p:nvSpPr>
          <p:cNvPr id="2" name="文本框 1"/>
          <p:cNvSpPr txBox="1"/>
          <p:nvPr/>
        </p:nvSpPr>
        <p:spPr>
          <a:xfrm>
            <a:off x="1073150" y="2809875"/>
            <a:ext cx="4175125" cy="533400"/>
          </a:xfrm>
          <a:prstGeom prst="rect">
            <a:avLst/>
          </a:prstGeom>
          <a:noFill/>
        </p:spPr>
        <p:txBody>
          <a:bodyPr wrap="square" rtlCol="0">
            <a:spAutoFit/>
          </a:bodyPr>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Users can send real-time messages to the controlled end</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22" name="图片 9"/>
          <p:cNvPicPr>
            <a:picLocks noChangeAspect="1"/>
          </p:cNvPicPr>
          <p:nvPr/>
        </p:nvPicPr>
        <p:blipFill>
          <a:blip r:embed="rId1"/>
          <a:stretch>
            <a:fillRect/>
          </a:stretch>
        </p:blipFill>
        <p:spPr>
          <a:xfrm>
            <a:off x="5578475" y="2399665"/>
            <a:ext cx="5740400" cy="3571875"/>
          </a:xfrm>
          <a:prstGeom prst="rect">
            <a:avLst/>
          </a:prstGeom>
          <a:noFill/>
          <a:ln>
            <a:noFill/>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800" dirty="0" smtClean="0">
            <a:solidFill>
              <a:srgbClr val="1D273B"/>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6955</Words>
  <Application>WPS 演示</Application>
  <PresentationFormat>自定义</PresentationFormat>
  <Paragraphs>188</Paragraphs>
  <Slides>28</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Arial</vt:lpstr>
      <vt:lpstr>宋体</vt:lpstr>
      <vt:lpstr>Wingdings</vt:lpstr>
      <vt:lpstr>微软雅黑</vt:lpstr>
      <vt:lpstr>等线</vt:lpstr>
      <vt:lpstr>Arial Unicode MS</vt:lpstr>
      <vt:lpstr>等线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125</cp:revision>
  <dcterms:created xsi:type="dcterms:W3CDTF">2017-09-25T02:52:00Z</dcterms:created>
  <dcterms:modified xsi:type="dcterms:W3CDTF">2019-12-22T00:12:57Z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